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44"/>
  </p:notesMasterIdLst>
  <p:handoutMasterIdLst>
    <p:handoutMasterId r:id="rId45"/>
  </p:handoutMasterIdLst>
  <p:sldIdLst>
    <p:sldId id="332" r:id="rId5"/>
    <p:sldId id="333" r:id="rId6"/>
    <p:sldId id="334" r:id="rId7"/>
    <p:sldId id="335" r:id="rId8"/>
    <p:sldId id="377" r:id="rId9"/>
    <p:sldId id="338" r:id="rId10"/>
    <p:sldId id="358" r:id="rId11"/>
    <p:sldId id="378" r:id="rId12"/>
    <p:sldId id="379" r:id="rId13"/>
    <p:sldId id="317" r:id="rId14"/>
    <p:sldId id="339" r:id="rId15"/>
    <p:sldId id="342" r:id="rId16"/>
    <p:sldId id="385" r:id="rId17"/>
    <p:sldId id="376" r:id="rId18"/>
    <p:sldId id="384" r:id="rId19"/>
    <p:sldId id="382" r:id="rId20"/>
    <p:sldId id="383" r:id="rId21"/>
    <p:sldId id="330" r:id="rId22"/>
    <p:sldId id="331" r:id="rId23"/>
    <p:sldId id="343" r:id="rId24"/>
    <p:sldId id="386" r:id="rId25"/>
    <p:sldId id="352" r:id="rId26"/>
    <p:sldId id="350" r:id="rId27"/>
    <p:sldId id="353" r:id="rId28"/>
    <p:sldId id="372" r:id="rId29"/>
    <p:sldId id="375" r:id="rId30"/>
    <p:sldId id="344" r:id="rId31"/>
    <p:sldId id="345" r:id="rId32"/>
    <p:sldId id="346" r:id="rId33"/>
    <p:sldId id="347" r:id="rId34"/>
    <p:sldId id="371" r:id="rId35"/>
    <p:sldId id="367" r:id="rId36"/>
    <p:sldId id="368" r:id="rId37"/>
    <p:sldId id="369" r:id="rId38"/>
    <p:sldId id="370" r:id="rId39"/>
    <p:sldId id="374" r:id="rId40"/>
    <p:sldId id="380" r:id="rId41"/>
    <p:sldId id="381" r:id="rId42"/>
    <p:sldId id="26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th Blumenfeld" initials="KB" lastIdx="0" clrIdx="0">
    <p:extLst>
      <p:ext uri="{19B8F6BF-5375-455C-9EA6-DF929625EA0E}">
        <p15:presenceInfo xmlns:p15="http://schemas.microsoft.com/office/powerpoint/2012/main" userId="S-1-5-21-1926791991-2342058966-2197791820-250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  <a:srgbClr val="000000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89907" autoAdjust="0"/>
  </p:normalViewPr>
  <p:slideViewPr>
    <p:cSldViewPr snapToGrid="0">
      <p:cViewPr varScale="1">
        <p:scale>
          <a:sx n="80" d="100"/>
          <a:sy n="80" d="100"/>
        </p:scale>
        <p:origin x="96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Average Annual Precipitation</a:t>
            </a:r>
            <a:r>
              <a:rPr lang="en-US" sz="2800" baseline="0" dirty="0"/>
              <a:t> by Decade, </a:t>
            </a:r>
            <a:r>
              <a:rPr lang="en-US" sz="2800" baseline="0" dirty="0" smtClean="0"/>
              <a:t>MN River Area</a:t>
            </a:r>
            <a:endParaRPr lang="en-US" sz="2800" dirty="0"/>
          </a:p>
        </c:rich>
      </c:tx>
      <c:layout>
        <c:manualLayout>
          <c:xMode val="edge"/>
          <c:yMode val="edge"/>
          <c:x val="0.15004425171491245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MSP!$Q$2:$Q$14</c:f>
              <c:strCache>
                <c:ptCount val="13"/>
                <c:pt idx="0">
                  <c:v>1890s</c:v>
                </c:pt>
                <c:pt idx="1">
                  <c:v>1900s</c:v>
                </c:pt>
                <c:pt idx="2">
                  <c:v>1910s</c:v>
                </c:pt>
                <c:pt idx="3">
                  <c:v>1920s</c:v>
                </c:pt>
                <c:pt idx="4">
                  <c:v>1930s</c:v>
                </c:pt>
                <c:pt idx="5">
                  <c:v>1940s</c:v>
                </c:pt>
                <c:pt idx="6">
                  <c:v>1950s</c:v>
                </c:pt>
                <c:pt idx="7">
                  <c:v>1960s</c:v>
                </c:pt>
                <c:pt idx="8">
                  <c:v>1970s</c:v>
                </c:pt>
                <c:pt idx="9">
                  <c:v>1980s</c:v>
                </c:pt>
                <c:pt idx="10">
                  <c:v>1990s</c:v>
                </c:pt>
                <c:pt idx="11">
                  <c:v>2000s</c:v>
                </c:pt>
                <c:pt idx="12">
                  <c:v>2010s</c:v>
                </c:pt>
              </c:strCache>
            </c:strRef>
          </c:cat>
          <c:val>
            <c:numRef>
              <c:f>MSP!$V$2:$V$14</c:f>
              <c:numCache>
                <c:formatCode>General</c:formatCode>
                <c:ptCount val="13"/>
                <c:pt idx="0">
                  <c:v>25.388000000000002</c:v>
                </c:pt>
                <c:pt idx="1">
                  <c:v>29.333999999999996</c:v>
                </c:pt>
                <c:pt idx="2">
                  <c:v>27.145999999999997</c:v>
                </c:pt>
                <c:pt idx="3">
                  <c:v>24.707000000000004</c:v>
                </c:pt>
                <c:pt idx="4">
                  <c:v>23.143999999999998</c:v>
                </c:pt>
                <c:pt idx="5">
                  <c:v>27.952000000000005</c:v>
                </c:pt>
                <c:pt idx="6">
                  <c:v>25.882999999999999</c:v>
                </c:pt>
                <c:pt idx="7">
                  <c:v>27.731999999999999</c:v>
                </c:pt>
                <c:pt idx="8">
                  <c:v>26.79</c:v>
                </c:pt>
                <c:pt idx="9">
                  <c:v>27.274000000000001</c:v>
                </c:pt>
                <c:pt idx="10">
                  <c:v>30.890000000000004</c:v>
                </c:pt>
                <c:pt idx="11">
                  <c:v>28.818999999999999</c:v>
                </c:pt>
                <c:pt idx="12">
                  <c:v>31.354444444444443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80948984"/>
        <c:axId val="180948592"/>
      </c:barChart>
      <c:catAx>
        <c:axId val="18094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48592"/>
        <c:crosses val="autoZero"/>
        <c:auto val="1"/>
        <c:lblAlgn val="ctr"/>
        <c:lblOffset val="100"/>
        <c:noMultiLvlLbl val="0"/>
      </c:catAx>
      <c:valAx>
        <c:axId val="180948592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Precipitation (inches)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4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Census of 1-inch </a:t>
            </a:r>
            <a:r>
              <a:rPr lang="en-US" dirty="0" smtClean="0"/>
              <a:t>precipitation </a:t>
            </a:r>
            <a:r>
              <a:rPr lang="en-US" dirty="0" smtClean="0"/>
              <a:t>days by year</a:t>
            </a:r>
            <a:r>
              <a:rPr lang="en-US" baseline="0" dirty="0" smtClean="0"/>
              <a:t> at </a:t>
            </a:r>
            <a:r>
              <a:rPr lang="en-US" dirty="0" smtClean="0"/>
              <a:t>39 long-term stations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25000"/>
                <a:lumOff val="7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numRef>
              <c:f>'1-2-3-4-summary'!$A$2:$A$104</c:f>
              <c:numCache>
                <c:formatCode>General</c:formatCode>
                <c:ptCount val="103"/>
                <c:pt idx="0">
                  <c:v>1916</c:v>
                </c:pt>
                <c:pt idx="1">
                  <c:v>1917</c:v>
                </c:pt>
                <c:pt idx="2">
                  <c:v>1918</c:v>
                </c:pt>
                <c:pt idx="3">
                  <c:v>1919</c:v>
                </c:pt>
                <c:pt idx="4">
                  <c:v>1920</c:v>
                </c:pt>
                <c:pt idx="5">
                  <c:v>1921</c:v>
                </c:pt>
                <c:pt idx="6">
                  <c:v>1922</c:v>
                </c:pt>
                <c:pt idx="7">
                  <c:v>1923</c:v>
                </c:pt>
                <c:pt idx="8">
                  <c:v>1924</c:v>
                </c:pt>
                <c:pt idx="9">
                  <c:v>1925</c:v>
                </c:pt>
                <c:pt idx="10">
                  <c:v>1926</c:v>
                </c:pt>
                <c:pt idx="11">
                  <c:v>1927</c:v>
                </c:pt>
                <c:pt idx="12">
                  <c:v>1928</c:v>
                </c:pt>
                <c:pt idx="13">
                  <c:v>1929</c:v>
                </c:pt>
                <c:pt idx="14">
                  <c:v>1930</c:v>
                </c:pt>
                <c:pt idx="15">
                  <c:v>1931</c:v>
                </c:pt>
                <c:pt idx="16">
                  <c:v>1932</c:v>
                </c:pt>
                <c:pt idx="17">
                  <c:v>1933</c:v>
                </c:pt>
                <c:pt idx="18">
                  <c:v>1934</c:v>
                </c:pt>
                <c:pt idx="19">
                  <c:v>1935</c:v>
                </c:pt>
                <c:pt idx="20">
                  <c:v>1936</c:v>
                </c:pt>
                <c:pt idx="21">
                  <c:v>1937</c:v>
                </c:pt>
                <c:pt idx="22">
                  <c:v>1938</c:v>
                </c:pt>
                <c:pt idx="23">
                  <c:v>1939</c:v>
                </c:pt>
                <c:pt idx="24">
                  <c:v>1940</c:v>
                </c:pt>
                <c:pt idx="25">
                  <c:v>1941</c:v>
                </c:pt>
                <c:pt idx="26">
                  <c:v>1942</c:v>
                </c:pt>
                <c:pt idx="27">
                  <c:v>1943</c:v>
                </c:pt>
                <c:pt idx="28">
                  <c:v>1944</c:v>
                </c:pt>
                <c:pt idx="29">
                  <c:v>1945</c:v>
                </c:pt>
                <c:pt idx="30">
                  <c:v>1946</c:v>
                </c:pt>
                <c:pt idx="31">
                  <c:v>1947</c:v>
                </c:pt>
                <c:pt idx="32">
                  <c:v>1948</c:v>
                </c:pt>
                <c:pt idx="33">
                  <c:v>1949</c:v>
                </c:pt>
                <c:pt idx="34">
                  <c:v>1950</c:v>
                </c:pt>
                <c:pt idx="35">
                  <c:v>1951</c:v>
                </c:pt>
                <c:pt idx="36">
                  <c:v>1952</c:v>
                </c:pt>
                <c:pt idx="37">
                  <c:v>1953</c:v>
                </c:pt>
                <c:pt idx="38">
                  <c:v>1954</c:v>
                </c:pt>
                <c:pt idx="39">
                  <c:v>1955</c:v>
                </c:pt>
                <c:pt idx="40">
                  <c:v>1956</c:v>
                </c:pt>
                <c:pt idx="41">
                  <c:v>1957</c:v>
                </c:pt>
                <c:pt idx="42">
                  <c:v>1958</c:v>
                </c:pt>
                <c:pt idx="43">
                  <c:v>1959</c:v>
                </c:pt>
                <c:pt idx="44">
                  <c:v>1960</c:v>
                </c:pt>
                <c:pt idx="45">
                  <c:v>1961</c:v>
                </c:pt>
                <c:pt idx="46">
                  <c:v>1962</c:v>
                </c:pt>
                <c:pt idx="47">
                  <c:v>1963</c:v>
                </c:pt>
                <c:pt idx="48">
                  <c:v>1964</c:v>
                </c:pt>
                <c:pt idx="49">
                  <c:v>1965</c:v>
                </c:pt>
                <c:pt idx="50">
                  <c:v>1966</c:v>
                </c:pt>
                <c:pt idx="51">
                  <c:v>1967</c:v>
                </c:pt>
                <c:pt idx="52">
                  <c:v>1968</c:v>
                </c:pt>
                <c:pt idx="53">
                  <c:v>1969</c:v>
                </c:pt>
                <c:pt idx="54">
                  <c:v>1970</c:v>
                </c:pt>
                <c:pt idx="55">
                  <c:v>1971</c:v>
                </c:pt>
                <c:pt idx="56">
                  <c:v>1972</c:v>
                </c:pt>
                <c:pt idx="57">
                  <c:v>1973</c:v>
                </c:pt>
                <c:pt idx="58">
                  <c:v>1974</c:v>
                </c:pt>
                <c:pt idx="59">
                  <c:v>1975</c:v>
                </c:pt>
                <c:pt idx="60">
                  <c:v>1976</c:v>
                </c:pt>
                <c:pt idx="61">
                  <c:v>1977</c:v>
                </c:pt>
                <c:pt idx="62">
                  <c:v>1978</c:v>
                </c:pt>
                <c:pt idx="63">
                  <c:v>1979</c:v>
                </c:pt>
                <c:pt idx="64">
                  <c:v>1980</c:v>
                </c:pt>
                <c:pt idx="65">
                  <c:v>1981</c:v>
                </c:pt>
                <c:pt idx="66">
                  <c:v>1982</c:v>
                </c:pt>
                <c:pt idx="67">
                  <c:v>1983</c:v>
                </c:pt>
                <c:pt idx="68">
                  <c:v>1984</c:v>
                </c:pt>
                <c:pt idx="69">
                  <c:v>1985</c:v>
                </c:pt>
                <c:pt idx="70">
                  <c:v>1986</c:v>
                </c:pt>
                <c:pt idx="71">
                  <c:v>1987</c:v>
                </c:pt>
                <c:pt idx="72">
                  <c:v>1988</c:v>
                </c:pt>
                <c:pt idx="73">
                  <c:v>1989</c:v>
                </c:pt>
                <c:pt idx="74">
                  <c:v>1990</c:v>
                </c:pt>
                <c:pt idx="75">
                  <c:v>1991</c:v>
                </c:pt>
                <c:pt idx="76">
                  <c:v>1992</c:v>
                </c:pt>
                <c:pt idx="77">
                  <c:v>1993</c:v>
                </c:pt>
                <c:pt idx="78">
                  <c:v>1994</c:v>
                </c:pt>
                <c:pt idx="79">
                  <c:v>1995</c:v>
                </c:pt>
                <c:pt idx="80">
                  <c:v>1996</c:v>
                </c:pt>
                <c:pt idx="81">
                  <c:v>1997</c:v>
                </c:pt>
                <c:pt idx="82">
                  <c:v>1998</c:v>
                </c:pt>
                <c:pt idx="83">
                  <c:v>1999</c:v>
                </c:pt>
                <c:pt idx="84">
                  <c:v>2000</c:v>
                </c:pt>
                <c:pt idx="85">
                  <c:v>2001</c:v>
                </c:pt>
                <c:pt idx="86">
                  <c:v>2002</c:v>
                </c:pt>
                <c:pt idx="87">
                  <c:v>2003</c:v>
                </c:pt>
                <c:pt idx="88">
                  <c:v>2004</c:v>
                </c:pt>
                <c:pt idx="89">
                  <c:v>2005</c:v>
                </c:pt>
                <c:pt idx="90">
                  <c:v>2006</c:v>
                </c:pt>
                <c:pt idx="91">
                  <c:v>2007</c:v>
                </c:pt>
                <c:pt idx="92">
                  <c:v>2008</c:v>
                </c:pt>
                <c:pt idx="93">
                  <c:v>2009</c:v>
                </c:pt>
                <c:pt idx="94">
                  <c:v>2010</c:v>
                </c:pt>
                <c:pt idx="95">
                  <c:v>2011</c:v>
                </c:pt>
                <c:pt idx="96">
                  <c:v>2012</c:v>
                </c:pt>
                <c:pt idx="97">
                  <c:v>2013</c:v>
                </c:pt>
                <c:pt idx="98">
                  <c:v>2014</c:v>
                </c:pt>
                <c:pt idx="99">
                  <c:v>2015</c:v>
                </c:pt>
                <c:pt idx="100">
                  <c:v>2016</c:v>
                </c:pt>
                <c:pt idx="101">
                  <c:v>2017</c:v>
                </c:pt>
                <c:pt idx="102">
                  <c:v>2018</c:v>
                </c:pt>
              </c:numCache>
            </c:numRef>
          </c:cat>
          <c:val>
            <c:numRef>
              <c:f>'1-2-3-4-summary'!$C$2:$C$104</c:f>
              <c:numCache>
                <c:formatCode>General</c:formatCode>
                <c:ptCount val="103"/>
                <c:pt idx="0">
                  <c:v>182</c:v>
                </c:pt>
                <c:pt idx="1">
                  <c:v>132</c:v>
                </c:pt>
                <c:pt idx="2">
                  <c:v>171</c:v>
                </c:pt>
                <c:pt idx="3">
                  <c:v>177</c:v>
                </c:pt>
                <c:pt idx="4">
                  <c:v>188</c:v>
                </c:pt>
                <c:pt idx="5">
                  <c:v>156</c:v>
                </c:pt>
                <c:pt idx="6">
                  <c:v>138</c:v>
                </c:pt>
                <c:pt idx="7">
                  <c:v>150</c:v>
                </c:pt>
                <c:pt idx="8">
                  <c:v>208</c:v>
                </c:pt>
                <c:pt idx="9">
                  <c:v>182</c:v>
                </c:pt>
                <c:pt idx="10">
                  <c:v>191</c:v>
                </c:pt>
                <c:pt idx="11">
                  <c:v>121</c:v>
                </c:pt>
                <c:pt idx="12">
                  <c:v>214</c:v>
                </c:pt>
                <c:pt idx="13">
                  <c:v>120</c:v>
                </c:pt>
                <c:pt idx="14">
                  <c:v>175</c:v>
                </c:pt>
                <c:pt idx="15">
                  <c:v>146</c:v>
                </c:pt>
                <c:pt idx="16">
                  <c:v>134</c:v>
                </c:pt>
                <c:pt idx="17">
                  <c:v>171</c:v>
                </c:pt>
                <c:pt idx="18">
                  <c:v>161</c:v>
                </c:pt>
                <c:pt idx="19">
                  <c:v>187</c:v>
                </c:pt>
                <c:pt idx="20">
                  <c:v>111</c:v>
                </c:pt>
                <c:pt idx="21">
                  <c:v>184</c:v>
                </c:pt>
                <c:pt idx="22">
                  <c:v>217</c:v>
                </c:pt>
                <c:pt idx="23">
                  <c:v>145</c:v>
                </c:pt>
                <c:pt idx="24">
                  <c:v>186</c:v>
                </c:pt>
                <c:pt idx="25">
                  <c:v>203</c:v>
                </c:pt>
                <c:pt idx="26">
                  <c:v>248</c:v>
                </c:pt>
                <c:pt idx="27">
                  <c:v>204</c:v>
                </c:pt>
                <c:pt idx="28">
                  <c:v>240</c:v>
                </c:pt>
                <c:pt idx="29">
                  <c:v>188</c:v>
                </c:pt>
                <c:pt idx="30">
                  <c:v>218</c:v>
                </c:pt>
                <c:pt idx="31">
                  <c:v>162</c:v>
                </c:pt>
                <c:pt idx="32">
                  <c:v>170</c:v>
                </c:pt>
                <c:pt idx="33">
                  <c:v>214</c:v>
                </c:pt>
                <c:pt idx="34">
                  <c:v>179</c:v>
                </c:pt>
                <c:pt idx="35">
                  <c:v>206</c:v>
                </c:pt>
                <c:pt idx="36">
                  <c:v>194</c:v>
                </c:pt>
                <c:pt idx="37">
                  <c:v>308</c:v>
                </c:pt>
                <c:pt idx="38">
                  <c:v>178</c:v>
                </c:pt>
                <c:pt idx="39">
                  <c:v>163</c:v>
                </c:pt>
                <c:pt idx="40">
                  <c:v>179</c:v>
                </c:pt>
                <c:pt idx="41">
                  <c:v>238</c:v>
                </c:pt>
                <c:pt idx="42">
                  <c:v>118</c:v>
                </c:pt>
                <c:pt idx="43">
                  <c:v>211</c:v>
                </c:pt>
                <c:pt idx="44">
                  <c:v>209</c:v>
                </c:pt>
                <c:pt idx="45">
                  <c:v>169</c:v>
                </c:pt>
                <c:pt idx="46">
                  <c:v>231</c:v>
                </c:pt>
                <c:pt idx="47">
                  <c:v>178</c:v>
                </c:pt>
                <c:pt idx="48">
                  <c:v>199</c:v>
                </c:pt>
                <c:pt idx="49">
                  <c:v>253</c:v>
                </c:pt>
                <c:pt idx="50">
                  <c:v>203</c:v>
                </c:pt>
                <c:pt idx="51">
                  <c:v>139</c:v>
                </c:pt>
                <c:pt idx="52">
                  <c:v>255</c:v>
                </c:pt>
                <c:pt idx="53">
                  <c:v>170</c:v>
                </c:pt>
                <c:pt idx="54">
                  <c:v>234</c:v>
                </c:pt>
                <c:pt idx="55">
                  <c:v>241</c:v>
                </c:pt>
                <c:pt idx="56">
                  <c:v>205</c:v>
                </c:pt>
                <c:pt idx="57">
                  <c:v>220</c:v>
                </c:pt>
                <c:pt idx="58">
                  <c:v>158</c:v>
                </c:pt>
                <c:pt idx="59">
                  <c:v>211</c:v>
                </c:pt>
                <c:pt idx="60">
                  <c:v>88</c:v>
                </c:pt>
                <c:pt idx="61">
                  <c:v>269</c:v>
                </c:pt>
                <c:pt idx="62">
                  <c:v>198</c:v>
                </c:pt>
                <c:pt idx="63">
                  <c:v>225</c:v>
                </c:pt>
                <c:pt idx="64">
                  <c:v>137</c:v>
                </c:pt>
                <c:pt idx="65">
                  <c:v>210</c:v>
                </c:pt>
                <c:pt idx="66">
                  <c:v>239</c:v>
                </c:pt>
                <c:pt idx="67">
                  <c:v>233</c:v>
                </c:pt>
                <c:pt idx="68">
                  <c:v>269</c:v>
                </c:pt>
                <c:pt idx="69">
                  <c:v>258</c:v>
                </c:pt>
                <c:pt idx="70">
                  <c:v>269</c:v>
                </c:pt>
                <c:pt idx="71">
                  <c:v>156</c:v>
                </c:pt>
                <c:pt idx="72">
                  <c:v>155</c:v>
                </c:pt>
                <c:pt idx="73">
                  <c:v>152</c:v>
                </c:pt>
                <c:pt idx="74">
                  <c:v>235</c:v>
                </c:pt>
                <c:pt idx="75">
                  <c:v>291</c:v>
                </c:pt>
                <c:pt idx="76">
                  <c:v>186</c:v>
                </c:pt>
                <c:pt idx="77">
                  <c:v>252</c:v>
                </c:pt>
                <c:pt idx="78">
                  <c:v>212</c:v>
                </c:pt>
                <c:pt idx="79">
                  <c:v>229</c:v>
                </c:pt>
                <c:pt idx="80">
                  <c:v>200</c:v>
                </c:pt>
                <c:pt idx="81">
                  <c:v>175</c:v>
                </c:pt>
                <c:pt idx="82">
                  <c:v>257</c:v>
                </c:pt>
                <c:pt idx="83">
                  <c:v>261</c:v>
                </c:pt>
                <c:pt idx="84">
                  <c:v>204</c:v>
                </c:pt>
                <c:pt idx="85">
                  <c:v>253</c:v>
                </c:pt>
                <c:pt idx="86">
                  <c:v>247</c:v>
                </c:pt>
                <c:pt idx="87">
                  <c:v>153</c:v>
                </c:pt>
                <c:pt idx="88">
                  <c:v>251</c:v>
                </c:pt>
                <c:pt idx="89">
                  <c:v>242</c:v>
                </c:pt>
                <c:pt idx="90">
                  <c:v>157</c:v>
                </c:pt>
                <c:pt idx="91">
                  <c:v>253</c:v>
                </c:pt>
                <c:pt idx="92">
                  <c:v>215</c:v>
                </c:pt>
                <c:pt idx="93">
                  <c:v>160</c:v>
                </c:pt>
                <c:pt idx="94">
                  <c:v>296</c:v>
                </c:pt>
                <c:pt idx="95">
                  <c:v>175</c:v>
                </c:pt>
                <c:pt idx="96">
                  <c:v>232</c:v>
                </c:pt>
                <c:pt idx="97">
                  <c:v>199</c:v>
                </c:pt>
                <c:pt idx="98">
                  <c:v>215</c:v>
                </c:pt>
                <c:pt idx="99">
                  <c:v>275</c:v>
                </c:pt>
                <c:pt idx="100">
                  <c:v>275</c:v>
                </c:pt>
                <c:pt idx="101">
                  <c:v>242</c:v>
                </c:pt>
                <c:pt idx="102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64538000"/>
        <c:axId val="264538392"/>
      </c:barChart>
      <c:catAx>
        <c:axId val="26453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538392"/>
        <c:crosses val="autoZero"/>
        <c:auto val="1"/>
        <c:lblAlgn val="ctr"/>
        <c:lblOffset val="100"/>
        <c:noMultiLvlLbl val="0"/>
      </c:catAx>
      <c:valAx>
        <c:axId val="264538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53800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39-station </a:t>
            </a:r>
            <a:r>
              <a:rPr lang="en-US" sz="2000" b="1" dirty="0"/>
              <a:t>max</a:t>
            </a:r>
            <a:r>
              <a:rPr lang="en-US" sz="2000" b="1" baseline="0" dirty="0"/>
              <a:t> rainfall by year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>
                  <a:lumMod val="50000"/>
                  <a:lumOff val="50000"/>
                </a:schemeClr>
              </a:solidFill>
              <a:ln w="15875">
                <a:noFill/>
              </a:ln>
              <a:effectLst/>
            </c:spPr>
          </c:marker>
          <c:dPt>
            <c:idx val="52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Pt>
            <c:idx val="71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Pt>
            <c:idx val="74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Pt>
            <c:idx val="79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Pt>
            <c:idx val="85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Pt>
            <c:idx val="89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Pt>
            <c:idx val="96"/>
            <c:marker>
              <c:symbol val="circle"/>
              <c:size val="9"/>
              <c:spPr>
                <a:solidFill>
                  <a:schemeClr val="accent1">
                    <a:lumMod val="50000"/>
                    <a:lumOff val="50000"/>
                  </a:schemeClr>
                </a:solidFill>
                <a:ln w="19050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cat>
            <c:numRef>
              <c:f>'1-2-3-4-summary'!$A$2:$A$104</c:f>
              <c:numCache>
                <c:formatCode>General</c:formatCode>
                <c:ptCount val="103"/>
                <c:pt idx="0">
                  <c:v>1916</c:v>
                </c:pt>
                <c:pt idx="1">
                  <c:v>1917</c:v>
                </c:pt>
                <c:pt idx="2">
                  <c:v>1918</c:v>
                </c:pt>
                <c:pt idx="3">
                  <c:v>1919</c:v>
                </c:pt>
                <c:pt idx="4">
                  <c:v>1920</c:v>
                </c:pt>
                <c:pt idx="5">
                  <c:v>1921</c:v>
                </c:pt>
                <c:pt idx="6">
                  <c:v>1922</c:v>
                </c:pt>
                <c:pt idx="7">
                  <c:v>1923</c:v>
                </c:pt>
                <c:pt idx="8">
                  <c:v>1924</c:v>
                </c:pt>
                <c:pt idx="9">
                  <c:v>1925</c:v>
                </c:pt>
                <c:pt idx="10">
                  <c:v>1926</c:v>
                </c:pt>
                <c:pt idx="11">
                  <c:v>1927</c:v>
                </c:pt>
                <c:pt idx="12">
                  <c:v>1928</c:v>
                </c:pt>
                <c:pt idx="13">
                  <c:v>1929</c:v>
                </c:pt>
                <c:pt idx="14">
                  <c:v>1930</c:v>
                </c:pt>
                <c:pt idx="15">
                  <c:v>1931</c:v>
                </c:pt>
                <c:pt idx="16">
                  <c:v>1932</c:v>
                </c:pt>
                <c:pt idx="17">
                  <c:v>1933</c:v>
                </c:pt>
                <c:pt idx="18">
                  <c:v>1934</c:v>
                </c:pt>
                <c:pt idx="19">
                  <c:v>1935</c:v>
                </c:pt>
                <c:pt idx="20">
                  <c:v>1936</c:v>
                </c:pt>
                <c:pt idx="21">
                  <c:v>1937</c:v>
                </c:pt>
                <c:pt idx="22">
                  <c:v>1938</c:v>
                </c:pt>
                <c:pt idx="23">
                  <c:v>1939</c:v>
                </c:pt>
                <c:pt idx="24">
                  <c:v>1940</c:v>
                </c:pt>
                <c:pt idx="25">
                  <c:v>1941</c:v>
                </c:pt>
                <c:pt idx="26">
                  <c:v>1942</c:v>
                </c:pt>
                <c:pt idx="27">
                  <c:v>1943</c:v>
                </c:pt>
                <c:pt idx="28">
                  <c:v>1944</c:v>
                </c:pt>
                <c:pt idx="29">
                  <c:v>1945</c:v>
                </c:pt>
                <c:pt idx="30">
                  <c:v>1946</c:v>
                </c:pt>
                <c:pt idx="31">
                  <c:v>1947</c:v>
                </c:pt>
                <c:pt idx="32">
                  <c:v>1948</c:v>
                </c:pt>
                <c:pt idx="33">
                  <c:v>1949</c:v>
                </c:pt>
                <c:pt idx="34">
                  <c:v>1950</c:v>
                </c:pt>
                <c:pt idx="35">
                  <c:v>1951</c:v>
                </c:pt>
                <c:pt idx="36">
                  <c:v>1952</c:v>
                </c:pt>
                <c:pt idx="37">
                  <c:v>1953</c:v>
                </c:pt>
                <c:pt idx="38">
                  <c:v>1954</c:v>
                </c:pt>
                <c:pt idx="39">
                  <c:v>1955</c:v>
                </c:pt>
                <c:pt idx="40">
                  <c:v>1956</c:v>
                </c:pt>
                <c:pt idx="41">
                  <c:v>1957</c:v>
                </c:pt>
                <c:pt idx="42">
                  <c:v>1958</c:v>
                </c:pt>
                <c:pt idx="43">
                  <c:v>1959</c:v>
                </c:pt>
                <c:pt idx="44">
                  <c:v>1960</c:v>
                </c:pt>
                <c:pt idx="45">
                  <c:v>1961</c:v>
                </c:pt>
                <c:pt idx="46">
                  <c:v>1962</c:v>
                </c:pt>
                <c:pt idx="47">
                  <c:v>1963</c:v>
                </c:pt>
                <c:pt idx="48">
                  <c:v>1964</c:v>
                </c:pt>
                <c:pt idx="49">
                  <c:v>1965</c:v>
                </c:pt>
                <c:pt idx="50">
                  <c:v>1966</c:v>
                </c:pt>
                <c:pt idx="51">
                  <c:v>1967</c:v>
                </c:pt>
                <c:pt idx="52">
                  <c:v>1968</c:v>
                </c:pt>
                <c:pt idx="53">
                  <c:v>1969</c:v>
                </c:pt>
                <c:pt idx="54">
                  <c:v>1970</c:v>
                </c:pt>
                <c:pt idx="55">
                  <c:v>1971</c:v>
                </c:pt>
                <c:pt idx="56">
                  <c:v>1972</c:v>
                </c:pt>
                <c:pt idx="57">
                  <c:v>1973</c:v>
                </c:pt>
                <c:pt idx="58">
                  <c:v>1974</c:v>
                </c:pt>
                <c:pt idx="59">
                  <c:v>1975</c:v>
                </c:pt>
                <c:pt idx="60">
                  <c:v>1976</c:v>
                </c:pt>
                <c:pt idx="61">
                  <c:v>1977</c:v>
                </c:pt>
                <c:pt idx="62">
                  <c:v>1978</c:v>
                </c:pt>
                <c:pt idx="63">
                  <c:v>1979</c:v>
                </c:pt>
                <c:pt idx="64">
                  <c:v>1980</c:v>
                </c:pt>
                <c:pt idx="65">
                  <c:v>1981</c:v>
                </c:pt>
                <c:pt idx="66">
                  <c:v>1982</c:v>
                </c:pt>
                <c:pt idx="67">
                  <c:v>1983</c:v>
                </c:pt>
                <c:pt idx="68">
                  <c:v>1984</c:v>
                </c:pt>
                <c:pt idx="69">
                  <c:v>1985</c:v>
                </c:pt>
                <c:pt idx="70">
                  <c:v>1986</c:v>
                </c:pt>
                <c:pt idx="71">
                  <c:v>1987</c:v>
                </c:pt>
                <c:pt idx="72">
                  <c:v>1988</c:v>
                </c:pt>
                <c:pt idx="73">
                  <c:v>1989</c:v>
                </c:pt>
                <c:pt idx="74">
                  <c:v>1990</c:v>
                </c:pt>
                <c:pt idx="75">
                  <c:v>1991</c:v>
                </c:pt>
                <c:pt idx="76">
                  <c:v>1992</c:v>
                </c:pt>
                <c:pt idx="77">
                  <c:v>1993</c:v>
                </c:pt>
                <c:pt idx="78">
                  <c:v>1994</c:v>
                </c:pt>
                <c:pt idx="79">
                  <c:v>1995</c:v>
                </c:pt>
                <c:pt idx="80">
                  <c:v>1996</c:v>
                </c:pt>
                <c:pt idx="81">
                  <c:v>1997</c:v>
                </c:pt>
                <c:pt idx="82">
                  <c:v>1998</c:v>
                </c:pt>
                <c:pt idx="83">
                  <c:v>1999</c:v>
                </c:pt>
                <c:pt idx="84">
                  <c:v>2000</c:v>
                </c:pt>
                <c:pt idx="85">
                  <c:v>2001</c:v>
                </c:pt>
                <c:pt idx="86">
                  <c:v>2002</c:v>
                </c:pt>
                <c:pt idx="87">
                  <c:v>2003</c:v>
                </c:pt>
                <c:pt idx="88">
                  <c:v>2004</c:v>
                </c:pt>
                <c:pt idx="89">
                  <c:v>2005</c:v>
                </c:pt>
                <c:pt idx="90">
                  <c:v>2006</c:v>
                </c:pt>
                <c:pt idx="91">
                  <c:v>2007</c:v>
                </c:pt>
                <c:pt idx="92">
                  <c:v>2008</c:v>
                </c:pt>
                <c:pt idx="93">
                  <c:v>2009</c:v>
                </c:pt>
                <c:pt idx="94">
                  <c:v>2010</c:v>
                </c:pt>
                <c:pt idx="95">
                  <c:v>2011</c:v>
                </c:pt>
                <c:pt idx="96">
                  <c:v>2012</c:v>
                </c:pt>
                <c:pt idx="97">
                  <c:v>2013</c:v>
                </c:pt>
                <c:pt idx="98">
                  <c:v>2014</c:v>
                </c:pt>
                <c:pt idx="99">
                  <c:v>2015</c:v>
                </c:pt>
                <c:pt idx="100">
                  <c:v>2016</c:v>
                </c:pt>
                <c:pt idx="101">
                  <c:v>2017</c:v>
                </c:pt>
                <c:pt idx="102">
                  <c:v>2018</c:v>
                </c:pt>
              </c:numCache>
            </c:numRef>
          </c:cat>
          <c:val>
            <c:numRef>
              <c:f>'1-2-3-4-summary'!$B$2:$B$104</c:f>
              <c:numCache>
                <c:formatCode>General</c:formatCode>
                <c:ptCount val="103"/>
                <c:pt idx="0">
                  <c:v>4.1500000000000004</c:v>
                </c:pt>
                <c:pt idx="1">
                  <c:v>3.56</c:v>
                </c:pt>
                <c:pt idx="2">
                  <c:v>3.05</c:v>
                </c:pt>
                <c:pt idx="3">
                  <c:v>5.4</c:v>
                </c:pt>
                <c:pt idx="4">
                  <c:v>4.2699999999999996</c:v>
                </c:pt>
                <c:pt idx="5">
                  <c:v>4.1500000000000004</c:v>
                </c:pt>
                <c:pt idx="6">
                  <c:v>4.5999999999999996</c:v>
                </c:pt>
                <c:pt idx="7">
                  <c:v>3.59</c:v>
                </c:pt>
                <c:pt idx="8">
                  <c:v>5</c:v>
                </c:pt>
                <c:pt idx="9">
                  <c:v>4.1500000000000004</c:v>
                </c:pt>
                <c:pt idx="10">
                  <c:v>5.35</c:v>
                </c:pt>
                <c:pt idx="11">
                  <c:v>3.45</c:v>
                </c:pt>
                <c:pt idx="12">
                  <c:v>3.8</c:v>
                </c:pt>
                <c:pt idx="13">
                  <c:v>4.9800000000000004</c:v>
                </c:pt>
                <c:pt idx="14">
                  <c:v>4.3</c:v>
                </c:pt>
                <c:pt idx="15">
                  <c:v>3.8</c:v>
                </c:pt>
                <c:pt idx="16">
                  <c:v>2.88</c:v>
                </c:pt>
                <c:pt idx="17">
                  <c:v>4.54</c:v>
                </c:pt>
                <c:pt idx="18">
                  <c:v>3.5</c:v>
                </c:pt>
                <c:pt idx="19">
                  <c:v>4.34</c:v>
                </c:pt>
                <c:pt idx="20">
                  <c:v>3.21</c:v>
                </c:pt>
                <c:pt idx="21">
                  <c:v>4.25</c:v>
                </c:pt>
                <c:pt idx="22">
                  <c:v>3.98</c:v>
                </c:pt>
                <c:pt idx="23">
                  <c:v>5.25</c:v>
                </c:pt>
                <c:pt idx="24">
                  <c:v>3.7</c:v>
                </c:pt>
                <c:pt idx="25">
                  <c:v>5.83</c:v>
                </c:pt>
                <c:pt idx="26">
                  <c:v>4.83</c:v>
                </c:pt>
                <c:pt idx="27">
                  <c:v>4.74</c:v>
                </c:pt>
                <c:pt idx="28">
                  <c:v>5.4</c:v>
                </c:pt>
                <c:pt idx="29">
                  <c:v>6.6</c:v>
                </c:pt>
                <c:pt idx="30">
                  <c:v>4.4400000000000004</c:v>
                </c:pt>
                <c:pt idx="31">
                  <c:v>3.53</c:v>
                </c:pt>
                <c:pt idx="32">
                  <c:v>6.22</c:v>
                </c:pt>
                <c:pt idx="33">
                  <c:v>7.5</c:v>
                </c:pt>
                <c:pt idx="34">
                  <c:v>4.9000000000000004</c:v>
                </c:pt>
                <c:pt idx="35">
                  <c:v>5.35</c:v>
                </c:pt>
                <c:pt idx="36">
                  <c:v>5.9</c:v>
                </c:pt>
                <c:pt idx="37">
                  <c:v>4.2300000000000004</c:v>
                </c:pt>
                <c:pt idx="38">
                  <c:v>7.02</c:v>
                </c:pt>
                <c:pt idx="39">
                  <c:v>5.42</c:v>
                </c:pt>
                <c:pt idx="40">
                  <c:v>5.36</c:v>
                </c:pt>
                <c:pt idx="41">
                  <c:v>7.3</c:v>
                </c:pt>
                <c:pt idx="42">
                  <c:v>5.3</c:v>
                </c:pt>
                <c:pt idx="43">
                  <c:v>5.7</c:v>
                </c:pt>
                <c:pt idx="44">
                  <c:v>4.2</c:v>
                </c:pt>
                <c:pt idx="45">
                  <c:v>3.49</c:v>
                </c:pt>
                <c:pt idx="46">
                  <c:v>5.84</c:v>
                </c:pt>
                <c:pt idx="47">
                  <c:v>5.29</c:v>
                </c:pt>
                <c:pt idx="48">
                  <c:v>4.0999999999999996</c:v>
                </c:pt>
                <c:pt idx="49">
                  <c:v>3.6</c:v>
                </c:pt>
                <c:pt idx="50">
                  <c:v>3.2</c:v>
                </c:pt>
                <c:pt idx="51">
                  <c:v>3.42</c:v>
                </c:pt>
                <c:pt idx="52">
                  <c:v>8.6199999999999992</c:v>
                </c:pt>
                <c:pt idx="53">
                  <c:v>3.42</c:v>
                </c:pt>
                <c:pt idx="54">
                  <c:v>4.3</c:v>
                </c:pt>
                <c:pt idx="55">
                  <c:v>4.7</c:v>
                </c:pt>
                <c:pt idx="56">
                  <c:v>5.01</c:v>
                </c:pt>
                <c:pt idx="57">
                  <c:v>5.62</c:v>
                </c:pt>
                <c:pt idx="58">
                  <c:v>4.05</c:v>
                </c:pt>
                <c:pt idx="59">
                  <c:v>6.06</c:v>
                </c:pt>
                <c:pt idx="60">
                  <c:v>3.42</c:v>
                </c:pt>
                <c:pt idx="61">
                  <c:v>7.28</c:v>
                </c:pt>
                <c:pt idx="62">
                  <c:v>7.78</c:v>
                </c:pt>
                <c:pt idx="63">
                  <c:v>3.83</c:v>
                </c:pt>
                <c:pt idx="64">
                  <c:v>3.9</c:v>
                </c:pt>
                <c:pt idx="65">
                  <c:v>7.47</c:v>
                </c:pt>
                <c:pt idx="66">
                  <c:v>3.95</c:v>
                </c:pt>
                <c:pt idx="67">
                  <c:v>5.03</c:v>
                </c:pt>
                <c:pt idx="68">
                  <c:v>3.69</c:v>
                </c:pt>
                <c:pt idx="69">
                  <c:v>6.08</c:v>
                </c:pt>
                <c:pt idx="70">
                  <c:v>5.37</c:v>
                </c:pt>
                <c:pt idx="71">
                  <c:v>9.15</c:v>
                </c:pt>
                <c:pt idx="72">
                  <c:v>3.14</c:v>
                </c:pt>
                <c:pt idx="73">
                  <c:v>4.6500000000000004</c:v>
                </c:pt>
                <c:pt idx="74">
                  <c:v>8.44</c:v>
                </c:pt>
                <c:pt idx="75">
                  <c:v>5.3</c:v>
                </c:pt>
                <c:pt idx="76">
                  <c:v>6.32</c:v>
                </c:pt>
                <c:pt idx="77">
                  <c:v>5.4</c:v>
                </c:pt>
                <c:pt idx="78">
                  <c:v>4.9000000000000004</c:v>
                </c:pt>
                <c:pt idx="79">
                  <c:v>9.7799999999999994</c:v>
                </c:pt>
                <c:pt idx="80">
                  <c:v>5.43</c:v>
                </c:pt>
                <c:pt idx="81">
                  <c:v>3.71</c:v>
                </c:pt>
                <c:pt idx="82">
                  <c:v>6.46</c:v>
                </c:pt>
                <c:pt idx="83">
                  <c:v>5.22</c:v>
                </c:pt>
                <c:pt idx="84">
                  <c:v>4.8</c:v>
                </c:pt>
                <c:pt idx="85">
                  <c:v>8.5</c:v>
                </c:pt>
                <c:pt idx="86">
                  <c:v>6.3</c:v>
                </c:pt>
                <c:pt idx="87">
                  <c:v>3.75</c:v>
                </c:pt>
                <c:pt idx="88">
                  <c:v>7.2</c:v>
                </c:pt>
                <c:pt idx="89">
                  <c:v>8.64</c:v>
                </c:pt>
                <c:pt idx="90">
                  <c:v>3.65</c:v>
                </c:pt>
                <c:pt idx="91">
                  <c:v>7.02</c:v>
                </c:pt>
                <c:pt idx="92">
                  <c:v>4.8099999999999996</c:v>
                </c:pt>
                <c:pt idx="93">
                  <c:v>3.5</c:v>
                </c:pt>
                <c:pt idx="94">
                  <c:v>6.3</c:v>
                </c:pt>
                <c:pt idx="95">
                  <c:v>3.73</c:v>
                </c:pt>
                <c:pt idx="96">
                  <c:v>10.45</c:v>
                </c:pt>
                <c:pt idx="97">
                  <c:v>5.6</c:v>
                </c:pt>
                <c:pt idx="98">
                  <c:v>4.5</c:v>
                </c:pt>
                <c:pt idx="99">
                  <c:v>3.7</c:v>
                </c:pt>
                <c:pt idx="100">
                  <c:v>7.64</c:v>
                </c:pt>
                <c:pt idx="101">
                  <c:v>7.84</c:v>
                </c:pt>
                <c:pt idx="102">
                  <c:v>6.83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061560"/>
        <c:axId val="271061952"/>
      </c:lineChart>
      <c:catAx>
        <c:axId val="27106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061952"/>
        <c:crosses val="autoZero"/>
        <c:auto val="1"/>
        <c:lblAlgn val="ctr"/>
        <c:lblOffset val="100"/>
        <c:noMultiLvlLbl val="0"/>
      </c:catAx>
      <c:valAx>
        <c:axId val="271061952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/>
                  <a:t>Max</a:t>
                </a:r>
                <a:r>
                  <a:rPr lang="en-US" sz="1600" baseline="0" dirty="0" smtClean="0"/>
                  <a:t> Rainfall size (inches)</a:t>
                </a:r>
                <a:endParaRPr lang="en-US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061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 err="1"/>
              <a:t>Avg</a:t>
            </a:r>
            <a:r>
              <a:rPr lang="en-US" sz="2000" baseline="0" dirty="0"/>
              <a:t> # Nov-Mar Days With Rain or Melting </a:t>
            </a:r>
            <a:r>
              <a:rPr lang="en-US" sz="2000" baseline="0" dirty="0" smtClean="0"/>
              <a:t>Snow, Duluth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'Duluth Winter Precip'!$G$1</c:f>
              <c:strCache>
                <c:ptCount val="1"/>
                <c:pt idx="0">
                  <c:v>Nov-Mar Days w meas. precip and Low &gt;32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'Duluth Winter Precip'!$F$2:$F$8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Winter Precip'!$G$2:$G$8</c:f>
              <c:numCache>
                <c:formatCode>0.0</c:formatCode>
                <c:ptCount val="7"/>
                <c:pt idx="0">
                  <c:v>2.1</c:v>
                </c:pt>
                <c:pt idx="1">
                  <c:v>2.2999999999999998</c:v>
                </c:pt>
                <c:pt idx="2">
                  <c:v>3.5</c:v>
                </c:pt>
                <c:pt idx="3">
                  <c:v>3</c:v>
                </c:pt>
                <c:pt idx="4">
                  <c:v>3.5</c:v>
                </c:pt>
                <c:pt idx="5">
                  <c:v>4.2</c:v>
                </c:pt>
                <c:pt idx="6">
                  <c:v>6.7777777777777777</c:v>
                </c:pt>
              </c:numCache>
            </c:numRef>
          </c:val>
        </c:ser>
        <c:ser>
          <c:idx val="1"/>
          <c:order val="1"/>
          <c:tx>
            <c:strRef>
              <c:f>'Duluth Winter Precip'!$H$1</c:f>
              <c:strCache>
                <c:ptCount val="1"/>
                <c:pt idx="0">
                  <c:v>Nov-Mar Days w 0.10"+ prec and Low &gt;32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'Duluth Winter Precip'!$F$2:$F$8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Winter Precip'!$H$2:$H$8</c:f>
              <c:numCache>
                <c:formatCode>0.0</c:formatCode>
                <c:ptCount val="7"/>
                <c:pt idx="0">
                  <c:v>1.3</c:v>
                </c:pt>
                <c:pt idx="1">
                  <c:v>1.2</c:v>
                </c:pt>
                <c:pt idx="2">
                  <c:v>2.5</c:v>
                </c:pt>
                <c:pt idx="3">
                  <c:v>1.7</c:v>
                </c:pt>
                <c:pt idx="4">
                  <c:v>1.9</c:v>
                </c:pt>
                <c:pt idx="5">
                  <c:v>2.7</c:v>
                </c:pt>
                <c:pt idx="6">
                  <c:v>3.5555555555555554</c:v>
                </c:pt>
              </c:numCache>
            </c:numRef>
          </c:val>
        </c:ser>
        <c:ser>
          <c:idx val="2"/>
          <c:order val="2"/>
          <c:tx>
            <c:strRef>
              <c:f>'Duluth Winter Precip'!$I$1</c:f>
              <c:strCache>
                <c:ptCount val="1"/>
                <c:pt idx="0">
                  <c:v>Nov-Mar Days w meas prec and NO snow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'Duluth Winter Precip'!$F$2:$F$8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Winter Precip'!$I$2:$I$8</c:f>
              <c:numCache>
                <c:formatCode>0.0</c:formatCode>
                <c:ptCount val="7"/>
                <c:pt idx="0">
                  <c:v>2.2000000000000002</c:v>
                </c:pt>
                <c:pt idx="1">
                  <c:v>4.2</c:v>
                </c:pt>
                <c:pt idx="2">
                  <c:v>3.5</c:v>
                </c:pt>
                <c:pt idx="3">
                  <c:v>4.2</c:v>
                </c:pt>
                <c:pt idx="4">
                  <c:v>5.3</c:v>
                </c:pt>
                <c:pt idx="5">
                  <c:v>7.7</c:v>
                </c:pt>
                <c:pt idx="6">
                  <c:v>6.333333333333333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437424"/>
        <c:axId val="318437816"/>
      </c:barChart>
      <c:catAx>
        <c:axId val="31843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437816"/>
        <c:crosses val="autoZero"/>
        <c:auto val="1"/>
        <c:lblAlgn val="ctr"/>
        <c:lblOffset val="100"/>
        <c:noMultiLvlLbl val="0"/>
      </c:catAx>
      <c:valAx>
        <c:axId val="318437816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Days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4374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>
                <a:solidFill>
                  <a:schemeClr val="tx1"/>
                </a:solidFill>
              </a:rPr>
              <a:t>Seasonal snowfall by decade and # days with 4"+ </a:t>
            </a:r>
            <a:endParaRPr lang="en-US" sz="2000" baseline="0" dirty="0" smtClean="0">
              <a:solidFill>
                <a:schemeClr val="tx1"/>
              </a:solidFill>
            </a:endParaRPr>
          </a:p>
          <a:p>
            <a:pPr>
              <a:defRPr sz="2000">
                <a:solidFill>
                  <a:schemeClr val="tx1"/>
                </a:solidFill>
              </a:defRPr>
            </a:pPr>
            <a:r>
              <a:rPr lang="en-US" sz="2000" baseline="0" dirty="0" smtClean="0">
                <a:solidFill>
                  <a:schemeClr val="tx1"/>
                </a:solidFill>
              </a:rPr>
              <a:t>MSP</a:t>
            </a:r>
            <a:endParaRPr lang="en-US" sz="20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Avg Seasonal Snowfall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'MSP snow stats'!$F$4:$F$16</c:f>
              <c:strCache>
                <c:ptCount val="13"/>
                <c:pt idx="0">
                  <c:v>1890s</c:v>
                </c:pt>
                <c:pt idx="1">
                  <c:v>1900s</c:v>
                </c:pt>
                <c:pt idx="2">
                  <c:v>1910s</c:v>
                </c:pt>
                <c:pt idx="3">
                  <c:v>1920s</c:v>
                </c:pt>
                <c:pt idx="4">
                  <c:v>1930s</c:v>
                </c:pt>
                <c:pt idx="5">
                  <c:v>1940s</c:v>
                </c:pt>
                <c:pt idx="6">
                  <c:v>1950s</c:v>
                </c:pt>
                <c:pt idx="7">
                  <c:v>1960s</c:v>
                </c:pt>
                <c:pt idx="8">
                  <c:v>1970s</c:v>
                </c:pt>
                <c:pt idx="9">
                  <c:v>1980s</c:v>
                </c:pt>
                <c:pt idx="10">
                  <c:v>1990s</c:v>
                </c:pt>
                <c:pt idx="11">
                  <c:v>2000s</c:v>
                </c:pt>
                <c:pt idx="12">
                  <c:v>2010s</c:v>
                </c:pt>
              </c:strCache>
            </c:strRef>
          </c:cat>
          <c:val>
            <c:numRef>
              <c:f>'MSP snow stats'!$G$4:$G$16</c:f>
              <c:numCache>
                <c:formatCode>0.0</c:formatCode>
                <c:ptCount val="13"/>
                <c:pt idx="0">
                  <c:v>40.269999999999996</c:v>
                </c:pt>
                <c:pt idx="1">
                  <c:v>43.4</c:v>
                </c:pt>
                <c:pt idx="2">
                  <c:v>44.910000000000011</c:v>
                </c:pt>
                <c:pt idx="3">
                  <c:v>40.020000000000003</c:v>
                </c:pt>
                <c:pt idx="4">
                  <c:v>37.470000000000006</c:v>
                </c:pt>
                <c:pt idx="5">
                  <c:v>36.9</c:v>
                </c:pt>
                <c:pt idx="6">
                  <c:v>44.66</c:v>
                </c:pt>
                <c:pt idx="7">
                  <c:v>49.050000000000011</c:v>
                </c:pt>
                <c:pt idx="8">
                  <c:v>55.679999999999993</c:v>
                </c:pt>
                <c:pt idx="9">
                  <c:v>61.45</c:v>
                </c:pt>
                <c:pt idx="10">
                  <c:v>52.65</c:v>
                </c:pt>
                <c:pt idx="11">
                  <c:v>47.459999999999994</c:v>
                </c:pt>
                <c:pt idx="12">
                  <c:v>54.36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439776"/>
        <c:axId val="318440168"/>
      </c:barChart>
      <c:lineChart>
        <c:grouping val="standard"/>
        <c:varyColors val="0"/>
        <c:ser>
          <c:idx val="1"/>
          <c:order val="1"/>
          <c:tx>
            <c:v>Avg Ann. Days w/ 4"+</c:v>
          </c:tx>
          <c:spPr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'MSP snow stats'!$F$4:$F$16</c:f>
              <c:strCache>
                <c:ptCount val="13"/>
                <c:pt idx="0">
                  <c:v>1890s</c:v>
                </c:pt>
                <c:pt idx="1">
                  <c:v>1900s</c:v>
                </c:pt>
                <c:pt idx="2">
                  <c:v>1910s</c:v>
                </c:pt>
                <c:pt idx="3">
                  <c:v>1920s</c:v>
                </c:pt>
                <c:pt idx="4">
                  <c:v>1930s</c:v>
                </c:pt>
                <c:pt idx="5">
                  <c:v>1940s</c:v>
                </c:pt>
                <c:pt idx="6">
                  <c:v>1950s</c:v>
                </c:pt>
                <c:pt idx="7">
                  <c:v>1960s</c:v>
                </c:pt>
                <c:pt idx="8">
                  <c:v>1970s</c:v>
                </c:pt>
                <c:pt idx="9">
                  <c:v>1980s</c:v>
                </c:pt>
                <c:pt idx="10">
                  <c:v>1990s</c:v>
                </c:pt>
                <c:pt idx="11">
                  <c:v>2000s</c:v>
                </c:pt>
                <c:pt idx="12">
                  <c:v>2010s</c:v>
                </c:pt>
              </c:strCache>
            </c:strRef>
          </c:cat>
          <c:val>
            <c:numRef>
              <c:f>'MSP snow stats'!$H$4:$H$16</c:f>
              <c:numCache>
                <c:formatCode>0.0</c:formatCode>
                <c:ptCount val="13"/>
                <c:pt idx="0">
                  <c:v>2.1</c:v>
                </c:pt>
                <c:pt idx="1">
                  <c:v>2.8</c:v>
                </c:pt>
                <c:pt idx="2">
                  <c:v>1.9</c:v>
                </c:pt>
                <c:pt idx="3">
                  <c:v>1.8</c:v>
                </c:pt>
                <c:pt idx="4">
                  <c:v>1.8</c:v>
                </c:pt>
                <c:pt idx="5">
                  <c:v>2.2000000000000002</c:v>
                </c:pt>
                <c:pt idx="6">
                  <c:v>2.4</c:v>
                </c:pt>
                <c:pt idx="7">
                  <c:v>3.6</c:v>
                </c:pt>
                <c:pt idx="8">
                  <c:v>2.9</c:v>
                </c:pt>
                <c:pt idx="9">
                  <c:v>3.5</c:v>
                </c:pt>
                <c:pt idx="10">
                  <c:v>2.8</c:v>
                </c:pt>
                <c:pt idx="11">
                  <c:v>3.1</c:v>
                </c:pt>
                <c:pt idx="12">
                  <c:v>3.8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949768"/>
        <c:axId val="318440560"/>
      </c:lineChart>
      <c:catAx>
        <c:axId val="31843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440168"/>
        <c:crosses val="autoZero"/>
        <c:auto val="1"/>
        <c:lblAlgn val="ctr"/>
        <c:lblOffset val="100"/>
        <c:noMultiLvlLbl val="0"/>
      </c:catAx>
      <c:valAx>
        <c:axId val="318440168"/>
        <c:scaling>
          <c:orientation val="minMax"/>
          <c:max val="65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Snowfall (in.)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439776"/>
        <c:crosses val="autoZero"/>
        <c:crossBetween val="between"/>
      </c:valAx>
      <c:valAx>
        <c:axId val="318440560"/>
        <c:scaling>
          <c:orientation val="minMax"/>
          <c:min val="1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49768"/>
        <c:crosses val="max"/>
        <c:crossBetween val="between"/>
      </c:valAx>
      <c:catAx>
        <c:axId val="180949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8440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November-March Snow Depth Statistics</a:t>
            </a:r>
          </a:p>
          <a:p>
            <a:pPr>
              <a:defRPr sz="2000"/>
            </a:pPr>
            <a:r>
              <a:rPr lang="en-US" sz="2000"/>
              <a:t>Duluth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'Duluth Snow and Snow Depth'!$N$1</c:f>
              <c:strCache>
                <c:ptCount val="1"/>
                <c:pt idx="0">
                  <c:v>Avg Nov-Mar Snow Depth</c:v>
                </c:pt>
              </c:strCache>
            </c:strRef>
          </c:tx>
          <c:spPr>
            <a:solidFill>
              <a:srgbClr val="003865">
                <a:lumMod val="10000"/>
                <a:lumOff val="90000"/>
              </a:srgbClr>
            </a:solidFill>
            <a:ln w="22225">
              <a:solidFill>
                <a:srgbClr val="FFFFFF">
                  <a:lumMod val="75000"/>
                </a:srgbClr>
              </a:solidFill>
            </a:ln>
            <a:effectLst/>
          </c:spPr>
          <c:invertIfNegative val="0"/>
          <c:cat>
            <c:strRef>
              <c:f>'Duluth Snow and Snow Depth'!$J$2:$J$8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Snow and Snow Depth'!$N$2:$N$8</c:f>
              <c:numCache>
                <c:formatCode>0.0</c:formatCode>
                <c:ptCount val="7"/>
                <c:pt idx="0">
                  <c:v>12.260000000000002</c:v>
                </c:pt>
                <c:pt idx="1">
                  <c:v>10.940000000000001</c:v>
                </c:pt>
                <c:pt idx="2">
                  <c:v>11.54</c:v>
                </c:pt>
                <c:pt idx="3">
                  <c:v>9.49</c:v>
                </c:pt>
                <c:pt idx="4">
                  <c:v>12.089999999999998</c:v>
                </c:pt>
                <c:pt idx="5">
                  <c:v>7.63</c:v>
                </c:pt>
                <c:pt idx="6">
                  <c:v>8.344444444444445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947416"/>
        <c:axId val="271062736"/>
      </c:barChart>
      <c:lineChart>
        <c:grouping val="standard"/>
        <c:varyColors val="0"/>
        <c:ser>
          <c:idx val="1"/>
          <c:order val="1"/>
          <c:tx>
            <c:strRef>
              <c:f>'Duluth Snow and Snow Depth'!$O$1</c:f>
              <c:strCache>
                <c:ptCount val="1"/>
                <c:pt idx="0">
                  <c:v>Days 6" Snowcover Nov-Mar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solidFill>
                  <a:srgbClr val="00B0F0">
                    <a:alpha val="94000"/>
                  </a:srgbClr>
                </a:solidFill>
              </a:ln>
              <a:effectLst/>
            </c:spPr>
          </c:marker>
          <c:cat>
            <c:strRef>
              <c:f>'Duluth Snow and Snow Depth'!$J$2:$J$8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Snow and Snow Depth'!$O$2:$O$8</c:f>
              <c:numCache>
                <c:formatCode>0.0</c:formatCode>
                <c:ptCount val="7"/>
                <c:pt idx="0">
                  <c:v>103.7</c:v>
                </c:pt>
                <c:pt idx="1">
                  <c:v>99.2</c:v>
                </c:pt>
                <c:pt idx="2">
                  <c:v>105</c:v>
                </c:pt>
                <c:pt idx="3">
                  <c:v>87.8</c:v>
                </c:pt>
                <c:pt idx="4">
                  <c:v>108.8</c:v>
                </c:pt>
                <c:pt idx="5">
                  <c:v>73.7</c:v>
                </c:pt>
                <c:pt idx="6">
                  <c:v>76.777777777777771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'Duluth Snow and Snow Depth'!$P$1</c:f>
              <c:strCache>
                <c:ptCount val="1"/>
                <c:pt idx="0">
                  <c:v>Days 12" Snowcover Nov-Mar</c:v>
                </c:pt>
              </c:strCache>
            </c:strRef>
          </c:tx>
          <c:spPr>
            <a:ln w="38100" cap="rnd">
              <a:solidFill>
                <a:srgbClr val="003865">
                  <a:lumMod val="90000"/>
                  <a:lumOff val="10000"/>
                </a:srgb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3865">
                  <a:lumMod val="90000"/>
                  <a:lumOff val="10000"/>
                </a:srgbClr>
              </a:solidFill>
              <a:ln w="9525">
                <a:solidFill>
                  <a:srgbClr val="003865">
                    <a:lumMod val="90000"/>
                    <a:lumOff val="10000"/>
                  </a:srgbClr>
                </a:solidFill>
              </a:ln>
              <a:effectLst/>
            </c:spPr>
          </c:marker>
          <c:cat>
            <c:strRef>
              <c:f>'Duluth Snow and Snow Depth'!$J$2:$J$8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Snow and Snow Depth'!$P$2:$P$8</c:f>
              <c:numCache>
                <c:formatCode>0.0</c:formatCode>
                <c:ptCount val="7"/>
                <c:pt idx="0">
                  <c:v>73.099999999999994</c:v>
                </c:pt>
                <c:pt idx="1">
                  <c:v>64</c:v>
                </c:pt>
                <c:pt idx="2">
                  <c:v>73.7</c:v>
                </c:pt>
                <c:pt idx="3">
                  <c:v>61.1</c:v>
                </c:pt>
                <c:pt idx="4">
                  <c:v>68.8</c:v>
                </c:pt>
                <c:pt idx="5">
                  <c:v>46.3</c:v>
                </c:pt>
                <c:pt idx="6">
                  <c:v>42.333333333333336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'Duluth Snow and Snow Depth'!$Q$1</c:f>
              <c:strCache>
                <c:ptCount val="1"/>
                <c:pt idx="0">
                  <c:v>Days no Snowcover Nov-Mar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'Duluth Snow and Snow Depth'!$J$2:$J$8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'Duluth Snow and Snow Depth'!$Q$2:$Q$8</c:f>
              <c:numCache>
                <c:formatCode>0.0</c:formatCode>
                <c:ptCount val="7"/>
                <c:pt idx="0">
                  <c:v>17</c:v>
                </c:pt>
                <c:pt idx="1">
                  <c:v>26.2</c:v>
                </c:pt>
                <c:pt idx="2">
                  <c:v>18.399999999999999</c:v>
                </c:pt>
                <c:pt idx="3">
                  <c:v>26.3</c:v>
                </c:pt>
                <c:pt idx="4">
                  <c:v>15.2</c:v>
                </c:pt>
                <c:pt idx="5">
                  <c:v>36.799999999999997</c:v>
                </c:pt>
                <c:pt idx="6">
                  <c:v>30.222222222222221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060776"/>
        <c:axId val="318437032"/>
      </c:lineChart>
      <c:catAx>
        <c:axId val="180947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062736"/>
        <c:crosses val="autoZero"/>
        <c:auto val="1"/>
        <c:lblAlgn val="ctr"/>
        <c:lblOffset val="100"/>
        <c:noMultiLvlLbl val="0"/>
      </c:catAx>
      <c:valAx>
        <c:axId val="271062736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Average</a:t>
                </a:r>
                <a:r>
                  <a:rPr lang="en-US" sz="1400" baseline="0" dirty="0" smtClean="0"/>
                  <a:t> November-March Snow Depth (in.)</a:t>
                </a:r>
              </a:p>
              <a:p>
                <a:pPr>
                  <a:defRPr sz="1400"/>
                </a:pPr>
                <a:endParaRPr lang="en-US" sz="1400" dirty="0"/>
              </a:p>
            </c:rich>
          </c:tx>
          <c:layout>
            <c:manualLayout>
              <c:xMode val="edge"/>
              <c:yMode val="edge"/>
              <c:x val="2.0933977455716585E-2"/>
              <c:y val="0.21242845304134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47416"/>
        <c:crosses val="autoZero"/>
        <c:crossBetween val="between"/>
      </c:valAx>
      <c:valAx>
        <c:axId val="3184370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Days Per</a:t>
                </a:r>
                <a:r>
                  <a:rPr lang="en-US" baseline="0" dirty="0" smtClean="0"/>
                  <a:t> Nov-Mar Season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060776"/>
        <c:crosses val="max"/>
        <c:crossBetween val="between"/>
      </c:valAx>
      <c:catAx>
        <c:axId val="271060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8437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800" b="1">
                <a:solidFill>
                  <a:srgbClr val="003865"/>
                </a:solidFill>
                <a:latin typeface="+mj-lt"/>
              </a:defRPr>
            </a:pPr>
            <a:r>
              <a:rPr lang="en-US" sz="2800" b="1" dirty="0" smtClean="0">
                <a:solidFill>
                  <a:srgbClr val="003865"/>
                </a:solidFill>
                <a:latin typeface="+mj-lt"/>
              </a:rPr>
              <a:t>Minnesota </a:t>
            </a:r>
            <a:r>
              <a:rPr lang="en-US" sz="2800" b="1" dirty="0">
                <a:solidFill>
                  <a:srgbClr val="003865"/>
                </a:solidFill>
                <a:latin typeface="+mj-lt"/>
              </a:rPr>
              <a:t>Average</a:t>
            </a:r>
            <a:r>
              <a:rPr lang="en-US" sz="2800" b="1" baseline="0" dirty="0">
                <a:solidFill>
                  <a:srgbClr val="003865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003865"/>
                </a:solidFill>
                <a:latin typeface="+mj-lt"/>
              </a:rPr>
              <a:t>Winter </a:t>
            </a:r>
            <a:r>
              <a:rPr lang="en-US" sz="2800" b="1" dirty="0">
                <a:solidFill>
                  <a:srgbClr val="003865"/>
                </a:solidFill>
                <a:latin typeface="+mj-lt"/>
              </a:rPr>
              <a:t>Minimum</a:t>
            </a:r>
            <a:r>
              <a:rPr lang="en-US" sz="2800" b="1" baseline="0" dirty="0">
                <a:solidFill>
                  <a:srgbClr val="003865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3865"/>
                </a:solidFill>
                <a:latin typeface="+mj-lt"/>
              </a:rPr>
              <a:t>Temperatures </a:t>
            </a:r>
            <a:r>
              <a:rPr lang="en-US" sz="2800" b="1" dirty="0" smtClean="0">
                <a:solidFill>
                  <a:srgbClr val="003865"/>
                </a:solidFill>
                <a:latin typeface="+mj-lt"/>
              </a:rPr>
              <a:t>1896-2019</a:t>
            </a:r>
          </a:p>
          <a:p>
            <a:pPr algn="ctr">
              <a:defRPr sz="2800" b="1">
                <a:solidFill>
                  <a:srgbClr val="003865"/>
                </a:solidFill>
                <a:latin typeface="+mj-lt"/>
              </a:defRPr>
            </a:pPr>
            <a:endParaRPr lang="en-US" sz="2800" b="1" dirty="0">
              <a:solidFill>
                <a:srgbClr val="003865"/>
              </a:solidFill>
              <a:latin typeface="+mj-lt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594760343006333"/>
          <c:y val="0.15334439127312474"/>
          <c:w val="0.87794226183062807"/>
          <c:h val="0.618018563357546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'DJF MinT'!$B$1</c:f>
              <c:strCache>
                <c:ptCount val="1"/>
                <c:pt idx="0">
                  <c:v>Avg Min Temp</c:v>
                </c:pt>
              </c:strCache>
            </c:strRef>
          </c:tx>
          <c:spPr>
            <a:ln w="31750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circle"/>
            <c:size val="8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trendline>
            <c:name>7-yr moving avg</c:name>
            <c:spPr>
              <a:ln w="38100">
                <a:solidFill>
                  <a:srgbClr val="00B0F0"/>
                </a:solidFill>
              </a:ln>
            </c:spPr>
            <c:trendlineType val="movingAvg"/>
            <c:period val="7"/>
            <c:dispRSqr val="0"/>
            <c:dispEq val="0"/>
          </c:trendline>
          <c:trendline>
            <c:name>1896-2019 Trend: +0.49 F/decade</c:name>
            <c:spPr>
              <a:ln w="38100">
                <a:solidFill>
                  <a:srgbClr val="0070C0"/>
                </a:solidFill>
              </a:ln>
            </c:spPr>
            <c:trendlineType val="linear"/>
            <c:dispRSqr val="0"/>
            <c:dispEq val="0"/>
          </c:trendline>
          <c:xVal>
            <c:numRef>
              <c:f>'DJF MinT'!$A$2:$A$125</c:f>
              <c:numCache>
                <c:formatCode>General</c:formatCode>
                <c:ptCount val="124"/>
                <c:pt idx="0">
                  <c:v>1896</c:v>
                </c:pt>
                <c:pt idx="1">
                  <c:v>1897</c:v>
                </c:pt>
                <c:pt idx="2">
                  <c:v>1898</c:v>
                </c:pt>
                <c:pt idx="3">
                  <c:v>1899</c:v>
                </c:pt>
                <c:pt idx="4">
                  <c:v>1900</c:v>
                </c:pt>
                <c:pt idx="5">
                  <c:v>1901</c:v>
                </c:pt>
                <c:pt idx="6">
                  <c:v>1902</c:v>
                </c:pt>
                <c:pt idx="7">
                  <c:v>1903</c:v>
                </c:pt>
                <c:pt idx="8">
                  <c:v>1904</c:v>
                </c:pt>
                <c:pt idx="9">
                  <c:v>1905</c:v>
                </c:pt>
                <c:pt idx="10">
                  <c:v>1906</c:v>
                </c:pt>
                <c:pt idx="11">
                  <c:v>1907</c:v>
                </c:pt>
                <c:pt idx="12">
                  <c:v>1908</c:v>
                </c:pt>
                <c:pt idx="13">
                  <c:v>1909</c:v>
                </c:pt>
                <c:pt idx="14">
                  <c:v>1910</c:v>
                </c:pt>
                <c:pt idx="15">
                  <c:v>1911</c:v>
                </c:pt>
                <c:pt idx="16">
                  <c:v>1912</c:v>
                </c:pt>
                <c:pt idx="17">
                  <c:v>1913</c:v>
                </c:pt>
                <c:pt idx="18">
                  <c:v>1914</c:v>
                </c:pt>
                <c:pt idx="19">
                  <c:v>1915</c:v>
                </c:pt>
                <c:pt idx="20">
                  <c:v>1916</c:v>
                </c:pt>
                <c:pt idx="21">
                  <c:v>1917</c:v>
                </c:pt>
                <c:pt idx="22">
                  <c:v>1918</c:v>
                </c:pt>
                <c:pt idx="23">
                  <c:v>1919</c:v>
                </c:pt>
                <c:pt idx="24">
                  <c:v>1920</c:v>
                </c:pt>
                <c:pt idx="25">
                  <c:v>1921</c:v>
                </c:pt>
                <c:pt idx="26">
                  <c:v>1922</c:v>
                </c:pt>
                <c:pt idx="27">
                  <c:v>1923</c:v>
                </c:pt>
                <c:pt idx="28">
                  <c:v>1924</c:v>
                </c:pt>
                <c:pt idx="29">
                  <c:v>1925</c:v>
                </c:pt>
                <c:pt idx="30">
                  <c:v>1926</c:v>
                </c:pt>
                <c:pt idx="31">
                  <c:v>1927</c:v>
                </c:pt>
                <c:pt idx="32">
                  <c:v>1928</c:v>
                </c:pt>
                <c:pt idx="33">
                  <c:v>1929</c:v>
                </c:pt>
                <c:pt idx="34">
                  <c:v>1930</c:v>
                </c:pt>
                <c:pt idx="35">
                  <c:v>1931</c:v>
                </c:pt>
                <c:pt idx="36">
                  <c:v>1932</c:v>
                </c:pt>
                <c:pt idx="37">
                  <c:v>1933</c:v>
                </c:pt>
                <c:pt idx="38">
                  <c:v>1934</c:v>
                </c:pt>
                <c:pt idx="39">
                  <c:v>1935</c:v>
                </c:pt>
                <c:pt idx="40">
                  <c:v>1936</c:v>
                </c:pt>
                <c:pt idx="41">
                  <c:v>1937</c:v>
                </c:pt>
                <c:pt idx="42">
                  <c:v>1938</c:v>
                </c:pt>
                <c:pt idx="43">
                  <c:v>1939</c:v>
                </c:pt>
                <c:pt idx="44">
                  <c:v>1940</c:v>
                </c:pt>
                <c:pt idx="45">
                  <c:v>1941</c:v>
                </c:pt>
                <c:pt idx="46">
                  <c:v>1942</c:v>
                </c:pt>
                <c:pt idx="47">
                  <c:v>1943</c:v>
                </c:pt>
                <c:pt idx="48">
                  <c:v>1944</c:v>
                </c:pt>
                <c:pt idx="49">
                  <c:v>1945</c:v>
                </c:pt>
                <c:pt idx="50">
                  <c:v>1946</c:v>
                </c:pt>
                <c:pt idx="51">
                  <c:v>1947</c:v>
                </c:pt>
                <c:pt idx="52">
                  <c:v>1948</c:v>
                </c:pt>
                <c:pt idx="53">
                  <c:v>1949</c:v>
                </c:pt>
                <c:pt idx="54">
                  <c:v>1950</c:v>
                </c:pt>
                <c:pt idx="55">
                  <c:v>1951</c:v>
                </c:pt>
                <c:pt idx="56">
                  <c:v>1952</c:v>
                </c:pt>
                <c:pt idx="57">
                  <c:v>1953</c:v>
                </c:pt>
                <c:pt idx="58">
                  <c:v>1954</c:v>
                </c:pt>
                <c:pt idx="59">
                  <c:v>1955</c:v>
                </c:pt>
                <c:pt idx="60">
                  <c:v>1956</c:v>
                </c:pt>
                <c:pt idx="61">
                  <c:v>1957</c:v>
                </c:pt>
                <c:pt idx="62">
                  <c:v>1958</c:v>
                </c:pt>
                <c:pt idx="63">
                  <c:v>1959</c:v>
                </c:pt>
                <c:pt idx="64">
                  <c:v>1960</c:v>
                </c:pt>
                <c:pt idx="65">
                  <c:v>1961</c:v>
                </c:pt>
                <c:pt idx="66">
                  <c:v>1962</c:v>
                </c:pt>
                <c:pt idx="67">
                  <c:v>1963</c:v>
                </c:pt>
                <c:pt idx="68">
                  <c:v>1964</c:v>
                </c:pt>
                <c:pt idx="69">
                  <c:v>1965</c:v>
                </c:pt>
                <c:pt idx="70">
                  <c:v>1966</c:v>
                </c:pt>
                <c:pt idx="71">
                  <c:v>1967</c:v>
                </c:pt>
                <c:pt idx="72">
                  <c:v>1968</c:v>
                </c:pt>
                <c:pt idx="73">
                  <c:v>1969</c:v>
                </c:pt>
                <c:pt idx="74">
                  <c:v>1970</c:v>
                </c:pt>
                <c:pt idx="75">
                  <c:v>1971</c:v>
                </c:pt>
                <c:pt idx="76">
                  <c:v>1972</c:v>
                </c:pt>
                <c:pt idx="77">
                  <c:v>1973</c:v>
                </c:pt>
                <c:pt idx="78">
                  <c:v>1974</c:v>
                </c:pt>
                <c:pt idx="79">
                  <c:v>1975</c:v>
                </c:pt>
                <c:pt idx="80">
                  <c:v>1976</c:v>
                </c:pt>
                <c:pt idx="81">
                  <c:v>1977</c:v>
                </c:pt>
                <c:pt idx="82">
                  <c:v>1978</c:v>
                </c:pt>
                <c:pt idx="83">
                  <c:v>1979</c:v>
                </c:pt>
                <c:pt idx="84">
                  <c:v>1980</c:v>
                </c:pt>
                <c:pt idx="85">
                  <c:v>1981</c:v>
                </c:pt>
                <c:pt idx="86">
                  <c:v>1982</c:v>
                </c:pt>
                <c:pt idx="87">
                  <c:v>1983</c:v>
                </c:pt>
                <c:pt idx="88">
                  <c:v>1984</c:v>
                </c:pt>
                <c:pt idx="89">
                  <c:v>1985</c:v>
                </c:pt>
                <c:pt idx="90">
                  <c:v>1986</c:v>
                </c:pt>
                <c:pt idx="91">
                  <c:v>1987</c:v>
                </c:pt>
                <c:pt idx="92">
                  <c:v>1988</c:v>
                </c:pt>
                <c:pt idx="93">
                  <c:v>1989</c:v>
                </c:pt>
                <c:pt idx="94">
                  <c:v>1990</c:v>
                </c:pt>
                <c:pt idx="95">
                  <c:v>1991</c:v>
                </c:pt>
                <c:pt idx="96">
                  <c:v>1992</c:v>
                </c:pt>
                <c:pt idx="97">
                  <c:v>1993</c:v>
                </c:pt>
                <c:pt idx="98">
                  <c:v>1994</c:v>
                </c:pt>
                <c:pt idx="99">
                  <c:v>1995</c:v>
                </c:pt>
                <c:pt idx="100">
                  <c:v>1996</c:v>
                </c:pt>
                <c:pt idx="101">
                  <c:v>1997</c:v>
                </c:pt>
                <c:pt idx="102">
                  <c:v>1998</c:v>
                </c:pt>
                <c:pt idx="103">
                  <c:v>1999</c:v>
                </c:pt>
                <c:pt idx="104">
                  <c:v>2000</c:v>
                </c:pt>
                <c:pt idx="105">
                  <c:v>2001</c:v>
                </c:pt>
                <c:pt idx="106">
                  <c:v>2002</c:v>
                </c:pt>
                <c:pt idx="107">
                  <c:v>2003</c:v>
                </c:pt>
                <c:pt idx="108">
                  <c:v>2004</c:v>
                </c:pt>
                <c:pt idx="109">
                  <c:v>2005</c:v>
                </c:pt>
                <c:pt idx="110">
                  <c:v>2006</c:v>
                </c:pt>
                <c:pt idx="111">
                  <c:v>2007</c:v>
                </c:pt>
                <c:pt idx="112">
                  <c:v>2008</c:v>
                </c:pt>
                <c:pt idx="113">
                  <c:v>2009</c:v>
                </c:pt>
                <c:pt idx="114">
                  <c:v>2010</c:v>
                </c:pt>
                <c:pt idx="115">
                  <c:v>2011</c:v>
                </c:pt>
                <c:pt idx="116">
                  <c:v>2012</c:v>
                </c:pt>
                <c:pt idx="117">
                  <c:v>2013</c:v>
                </c:pt>
                <c:pt idx="118">
                  <c:v>2014</c:v>
                </c:pt>
                <c:pt idx="119">
                  <c:v>2015</c:v>
                </c:pt>
                <c:pt idx="120">
                  <c:v>2016</c:v>
                </c:pt>
                <c:pt idx="121">
                  <c:v>2017</c:v>
                </c:pt>
                <c:pt idx="122">
                  <c:v>2018</c:v>
                </c:pt>
                <c:pt idx="123">
                  <c:v>2019</c:v>
                </c:pt>
              </c:numCache>
            </c:numRef>
          </c:xVal>
          <c:yVal>
            <c:numRef>
              <c:f>'DJF MinT'!$B$2:$B$125</c:f>
              <c:numCache>
                <c:formatCode>0.0</c:formatCode>
                <c:ptCount val="124"/>
                <c:pt idx="0">
                  <c:v>1.8</c:v>
                </c:pt>
                <c:pt idx="1">
                  <c:v>0.5</c:v>
                </c:pt>
                <c:pt idx="2">
                  <c:v>1</c:v>
                </c:pt>
                <c:pt idx="3">
                  <c:v>-6.3</c:v>
                </c:pt>
                <c:pt idx="4">
                  <c:v>0</c:v>
                </c:pt>
                <c:pt idx="5">
                  <c:v>0.1</c:v>
                </c:pt>
                <c:pt idx="6">
                  <c:v>1.5</c:v>
                </c:pt>
                <c:pt idx="7">
                  <c:v>-2.2999999999999998</c:v>
                </c:pt>
                <c:pt idx="8">
                  <c:v>-8.9</c:v>
                </c:pt>
                <c:pt idx="9">
                  <c:v>-4</c:v>
                </c:pt>
                <c:pt idx="10">
                  <c:v>2.6</c:v>
                </c:pt>
                <c:pt idx="11">
                  <c:v>-2.9</c:v>
                </c:pt>
                <c:pt idx="12">
                  <c:v>5.3</c:v>
                </c:pt>
                <c:pt idx="13">
                  <c:v>0.3</c:v>
                </c:pt>
                <c:pt idx="14">
                  <c:v>-2.4</c:v>
                </c:pt>
                <c:pt idx="15">
                  <c:v>-1.8</c:v>
                </c:pt>
                <c:pt idx="16">
                  <c:v>-4</c:v>
                </c:pt>
                <c:pt idx="17">
                  <c:v>-1.8</c:v>
                </c:pt>
                <c:pt idx="18">
                  <c:v>2.2999999999999998</c:v>
                </c:pt>
                <c:pt idx="19">
                  <c:v>1.1000000000000001</c:v>
                </c:pt>
                <c:pt idx="20">
                  <c:v>-3</c:v>
                </c:pt>
                <c:pt idx="21">
                  <c:v>-9.8000000000000007</c:v>
                </c:pt>
                <c:pt idx="22">
                  <c:v>-7</c:v>
                </c:pt>
                <c:pt idx="23">
                  <c:v>7</c:v>
                </c:pt>
                <c:pt idx="24">
                  <c:v>-3.9</c:v>
                </c:pt>
                <c:pt idx="25">
                  <c:v>7.7</c:v>
                </c:pt>
                <c:pt idx="26">
                  <c:v>-1.3</c:v>
                </c:pt>
                <c:pt idx="27">
                  <c:v>-2.8</c:v>
                </c:pt>
                <c:pt idx="28">
                  <c:v>2.5</c:v>
                </c:pt>
                <c:pt idx="29">
                  <c:v>-2.2000000000000002</c:v>
                </c:pt>
                <c:pt idx="30">
                  <c:v>3.7</c:v>
                </c:pt>
                <c:pt idx="31">
                  <c:v>0.4</c:v>
                </c:pt>
                <c:pt idx="32">
                  <c:v>-0.5</c:v>
                </c:pt>
                <c:pt idx="33">
                  <c:v>-4</c:v>
                </c:pt>
                <c:pt idx="34">
                  <c:v>0.8</c:v>
                </c:pt>
                <c:pt idx="35">
                  <c:v>10.6</c:v>
                </c:pt>
                <c:pt idx="36">
                  <c:v>6.7</c:v>
                </c:pt>
                <c:pt idx="37">
                  <c:v>-0.4</c:v>
                </c:pt>
                <c:pt idx="38">
                  <c:v>0.6</c:v>
                </c:pt>
                <c:pt idx="39">
                  <c:v>1.4</c:v>
                </c:pt>
                <c:pt idx="40">
                  <c:v>-9.3000000000000007</c:v>
                </c:pt>
                <c:pt idx="41">
                  <c:v>-4.4000000000000004</c:v>
                </c:pt>
                <c:pt idx="42">
                  <c:v>0.1</c:v>
                </c:pt>
                <c:pt idx="43">
                  <c:v>-0.3</c:v>
                </c:pt>
                <c:pt idx="44">
                  <c:v>4.5</c:v>
                </c:pt>
                <c:pt idx="45">
                  <c:v>3.2</c:v>
                </c:pt>
                <c:pt idx="46">
                  <c:v>7</c:v>
                </c:pt>
                <c:pt idx="47">
                  <c:v>-3.3</c:v>
                </c:pt>
                <c:pt idx="48">
                  <c:v>6.2</c:v>
                </c:pt>
                <c:pt idx="49">
                  <c:v>2.6</c:v>
                </c:pt>
                <c:pt idx="50">
                  <c:v>-1.2</c:v>
                </c:pt>
                <c:pt idx="51">
                  <c:v>1.6</c:v>
                </c:pt>
                <c:pt idx="52">
                  <c:v>-3</c:v>
                </c:pt>
                <c:pt idx="53">
                  <c:v>-1.7</c:v>
                </c:pt>
                <c:pt idx="54">
                  <c:v>-3.9</c:v>
                </c:pt>
                <c:pt idx="55">
                  <c:v>-2.2000000000000002</c:v>
                </c:pt>
                <c:pt idx="56">
                  <c:v>1.7</c:v>
                </c:pt>
                <c:pt idx="57">
                  <c:v>5.5</c:v>
                </c:pt>
                <c:pt idx="58">
                  <c:v>4.0999999999999996</c:v>
                </c:pt>
                <c:pt idx="59">
                  <c:v>2.2999999999999998</c:v>
                </c:pt>
                <c:pt idx="60">
                  <c:v>-3.4</c:v>
                </c:pt>
                <c:pt idx="61">
                  <c:v>-0.3</c:v>
                </c:pt>
                <c:pt idx="62">
                  <c:v>5.4</c:v>
                </c:pt>
                <c:pt idx="63">
                  <c:v>-4.5999999999999996</c:v>
                </c:pt>
                <c:pt idx="64">
                  <c:v>5.7</c:v>
                </c:pt>
                <c:pt idx="65">
                  <c:v>2.5</c:v>
                </c:pt>
                <c:pt idx="66">
                  <c:v>-1.8</c:v>
                </c:pt>
                <c:pt idx="67">
                  <c:v>-2.2000000000000002</c:v>
                </c:pt>
                <c:pt idx="68">
                  <c:v>2.4</c:v>
                </c:pt>
                <c:pt idx="69">
                  <c:v>-5.2</c:v>
                </c:pt>
                <c:pt idx="70">
                  <c:v>-0.6</c:v>
                </c:pt>
                <c:pt idx="71">
                  <c:v>-2.1</c:v>
                </c:pt>
                <c:pt idx="72">
                  <c:v>1</c:v>
                </c:pt>
                <c:pt idx="73">
                  <c:v>0.6</c:v>
                </c:pt>
                <c:pt idx="74">
                  <c:v>-0.8</c:v>
                </c:pt>
                <c:pt idx="75">
                  <c:v>-2.2999999999999998</c:v>
                </c:pt>
                <c:pt idx="76">
                  <c:v>-3.8</c:v>
                </c:pt>
                <c:pt idx="77">
                  <c:v>2.1</c:v>
                </c:pt>
                <c:pt idx="78">
                  <c:v>-0.2</c:v>
                </c:pt>
                <c:pt idx="79">
                  <c:v>4.5</c:v>
                </c:pt>
                <c:pt idx="80">
                  <c:v>3.9</c:v>
                </c:pt>
                <c:pt idx="81">
                  <c:v>-4</c:v>
                </c:pt>
                <c:pt idx="82">
                  <c:v>-4.0999999999999996</c:v>
                </c:pt>
                <c:pt idx="83">
                  <c:v>-8.1</c:v>
                </c:pt>
                <c:pt idx="84">
                  <c:v>4</c:v>
                </c:pt>
                <c:pt idx="85">
                  <c:v>4.8</c:v>
                </c:pt>
                <c:pt idx="86">
                  <c:v>-3.6</c:v>
                </c:pt>
                <c:pt idx="87">
                  <c:v>10.8</c:v>
                </c:pt>
                <c:pt idx="88">
                  <c:v>1.5</c:v>
                </c:pt>
                <c:pt idx="89">
                  <c:v>-0.8</c:v>
                </c:pt>
                <c:pt idx="90">
                  <c:v>-0.4</c:v>
                </c:pt>
                <c:pt idx="91">
                  <c:v>11.7</c:v>
                </c:pt>
                <c:pt idx="92">
                  <c:v>1.2</c:v>
                </c:pt>
                <c:pt idx="93">
                  <c:v>-0.1</c:v>
                </c:pt>
                <c:pt idx="94">
                  <c:v>3.3</c:v>
                </c:pt>
                <c:pt idx="95">
                  <c:v>1.8</c:v>
                </c:pt>
                <c:pt idx="96">
                  <c:v>10.3</c:v>
                </c:pt>
                <c:pt idx="97">
                  <c:v>1.5</c:v>
                </c:pt>
                <c:pt idx="98">
                  <c:v>-2.8</c:v>
                </c:pt>
                <c:pt idx="99">
                  <c:v>5.7</c:v>
                </c:pt>
                <c:pt idx="100">
                  <c:v>-1.5</c:v>
                </c:pt>
                <c:pt idx="101">
                  <c:v>0.4</c:v>
                </c:pt>
                <c:pt idx="102">
                  <c:v>15.5</c:v>
                </c:pt>
                <c:pt idx="103">
                  <c:v>7.5</c:v>
                </c:pt>
                <c:pt idx="104">
                  <c:v>8.1</c:v>
                </c:pt>
                <c:pt idx="105">
                  <c:v>-1.3</c:v>
                </c:pt>
                <c:pt idx="106">
                  <c:v>12.5</c:v>
                </c:pt>
                <c:pt idx="107">
                  <c:v>4.0999999999999996</c:v>
                </c:pt>
                <c:pt idx="108">
                  <c:v>5.2</c:v>
                </c:pt>
                <c:pt idx="109">
                  <c:v>5.5</c:v>
                </c:pt>
                <c:pt idx="110">
                  <c:v>9.8000000000000007</c:v>
                </c:pt>
                <c:pt idx="111">
                  <c:v>6.7</c:v>
                </c:pt>
                <c:pt idx="112">
                  <c:v>0.2</c:v>
                </c:pt>
                <c:pt idx="113">
                  <c:v>-2.6</c:v>
                </c:pt>
                <c:pt idx="114">
                  <c:v>2.4</c:v>
                </c:pt>
                <c:pt idx="115">
                  <c:v>1.1000000000000001</c:v>
                </c:pt>
                <c:pt idx="116">
                  <c:v>12.2</c:v>
                </c:pt>
                <c:pt idx="117">
                  <c:v>4.5</c:v>
                </c:pt>
                <c:pt idx="118">
                  <c:v>-6.9</c:v>
                </c:pt>
                <c:pt idx="119">
                  <c:v>4.9000000000000004</c:v>
                </c:pt>
                <c:pt idx="120">
                  <c:v>11.8</c:v>
                </c:pt>
                <c:pt idx="121">
                  <c:v>9.6999999999999993</c:v>
                </c:pt>
                <c:pt idx="122">
                  <c:v>1.1000000000000001</c:v>
                </c:pt>
                <c:pt idx="123">
                  <c:v>2.14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553768"/>
        <c:axId val="322554160"/>
      </c:scatterChart>
      <c:valAx>
        <c:axId val="322553768"/>
        <c:scaling>
          <c:orientation val="minMax"/>
          <c:max val="2020"/>
          <c:min val="1896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Season Beginning</a:t>
                </a:r>
              </a:p>
            </c:rich>
          </c:tx>
          <c:layout>
            <c:manualLayout>
              <c:xMode val="edge"/>
              <c:yMode val="edge"/>
              <c:x val="0.4151408743063531"/>
              <c:y val="0.88526736064771561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19050"/>
        </c:spPr>
        <c:txPr>
          <a:bodyPr rot="-5400000" vert="horz"/>
          <a:lstStyle/>
          <a:p>
            <a:pPr>
              <a:defRPr sz="2000"/>
            </a:pPr>
            <a:endParaRPr lang="en-US"/>
          </a:p>
        </c:txPr>
        <c:crossAx val="322554160"/>
        <c:crossesAt val="-12"/>
        <c:crossBetween val="midCat"/>
        <c:majorUnit val="10"/>
      </c:valAx>
      <c:valAx>
        <c:axId val="322554160"/>
        <c:scaling>
          <c:orientation val="minMax"/>
          <c:max val="16"/>
          <c:min val="-12"/>
        </c:scaling>
        <c:delete val="0"/>
        <c:axPos val="l"/>
        <c:majorGridlines>
          <c:spPr>
            <a:ln w="12700"/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Temperature (F)</a:t>
                </a:r>
              </a:p>
            </c:rich>
          </c:tx>
          <c:layout>
            <c:manualLayout>
              <c:xMode val="edge"/>
              <c:yMode val="edge"/>
              <c:x val="1.4645577035735209E-3"/>
              <c:y val="0.31763010555883908"/>
            </c:manualLayout>
          </c:layout>
          <c:overlay val="0"/>
        </c:title>
        <c:numFmt formatCode="0" sourceLinked="0"/>
        <c:majorTickMark val="out"/>
        <c:minorTickMark val="cross"/>
        <c:tickLblPos val="low"/>
        <c:spPr>
          <a:ln w="19050"/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322553768"/>
        <c:crosses val="autoZero"/>
        <c:crossBetween val="midCat"/>
        <c:majorUnit val="4"/>
        <c:minorUnit val="2"/>
      </c:valAx>
    </c:plotArea>
    <c:legend>
      <c:legendPos val="b"/>
      <c:layout>
        <c:manualLayout>
          <c:xMode val="edge"/>
          <c:yMode val="edge"/>
          <c:x val="0.05"/>
          <c:y val="0.93912270500085793"/>
          <c:w val="0.9"/>
          <c:h val="6.0877294999142059E-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0.80924</cdr:x>
      <cdr:y>0.61745</cdr:y>
    </cdr:from>
    <cdr:to>
      <cdr:x>0.91257</cdr:x>
      <cdr:y>0.654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82196" y="2686740"/>
          <a:ext cx="815009" cy="159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0.74575</cdr:x>
      <cdr:y>0.60603</cdr:y>
    </cdr:from>
    <cdr:to>
      <cdr:x>0.82136</cdr:x>
      <cdr:y>0.65857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81480" y="2637044"/>
          <a:ext cx="596348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+63%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0.74211</cdr:x>
      <cdr:y>0.47373</cdr:y>
    </cdr:from>
    <cdr:to>
      <cdr:x>0.81772</cdr:x>
      <cdr:y>0.52627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852767" y="2061369"/>
          <a:ext cx="596348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-35%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0.75233</cdr:x>
      <cdr:y>0.32552</cdr:y>
    </cdr:from>
    <cdr:to>
      <cdr:x>0.82794</cdr:x>
      <cdr:y>0.37805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33384" y="1416430"/>
          <a:ext cx="596348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-25%</a:t>
          </a:r>
          <a:endParaRPr lang="en-US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0.96551</cdr:x>
      <cdr:y>0.44639</cdr:y>
    </cdr:from>
    <cdr:to>
      <cdr:x>0.98643</cdr:x>
      <cdr:y>0.47254</cdr:y>
    </cdr:to>
    <cdr:sp macro="" textlink="">
      <cdr:nvSpPr>
        <cdr:cNvPr id="2" name="Oval 1"/>
        <cdr:cNvSpPr/>
      </cdr:nvSpPr>
      <cdr:spPr>
        <a:xfrm xmlns:a="http://schemas.openxmlformats.org/drawingml/2006/main">
          <a:off x="8372521" y="2809602"/>
          <a:ext cx="181352" cy="16461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7030A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12/11/2019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0574-FDF6-4F30-8FCB-239A521F52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6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0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6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9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15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26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0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23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7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83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805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title="minnesota department of natural resour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95" y="1565347"/>
            <a:ext cx="5345357" cy="13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6194-8DEF-D247-A310-1CE33F70F84F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9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6194-8DEF-D247-A310-1CE33F70F8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A2D8-502A-A145-A936-6035B995C7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70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2514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83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805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title="minnesota department of natural resour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89" y="1627341"/>
            <a:ext cx="5408641" cy="132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9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9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9" y="6356369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1" y="6356369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9" y="6356369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1" y="6356369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52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3769842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title="minnesota department of natural resour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75" y="548442"/>
            <a:ext cx="3733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69842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tx2"/>
                </a:solidFill>
              </a:rPr>
              <a:t>mn.gov/</a:t>
            </a:r>
            <a:r>
              <a:rPr lang="en-US" dirty="0" err="1" smtClean="0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title="minnesota department of natural resour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75" y="548442"/>
            <a:ext cx="3733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6194-8DEF-D247-A310-1CE33F70F8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A2D8-502A-A145-A936-6035B995C7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0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9" y="6356369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42" y="6356368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1" y="6356369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12" r:id="rId3"/>
    <p:sldLayoutId id="2147483790" r:id="rId4"/>
    <p:sldLayoutId id="2147483780" r:id="rId5"/>
    <p:sldLayoutId id="2147483800" r:id="rId6"/>
    <p:sldLayoutId id="2147483798" r:id="rId7"/>
    <p:sldLayoutId id="2147483797" r:id="rId8"/>
    <p:sldLayoutId id="2147483839" r:id="rId9"/>
    <p:sldLayoutId id="2147483840" r:id="rId10"/>
    <p:sldLayoutId id="2147483841" r:id="rId11"/>
    <p:sldLayoutId id="214748384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hyperlink" Target="mailto:Peter.Boulay@state.mn.us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ca2014.globalchange.gov/report/regions/midwes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is.dnr.state.mn.us/ewr/climatetrends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mailto:Peter.Boulay@state.mn.u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7" y="708788"/>
            <a:ext cx="1903827" cy="914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80817" y="-83059"/>
            <a:ext cx="6214147" cy="230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5000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cs typeface="HelveticaNeueLT Std"/>
              </a:rPr>
              <a:t>Climate Change in Minnesota</a:t>
            </a:r>
          </a:p>
          <a:p>
            <a:r>
              <a:rPr lang="en-US" sz="2400" dirty="0" smtClean="0">
                <a:ln w="5000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cs typeface="HelveticaNeueLT Std"/>
              </a:rPr>
              <a:t>December 11, 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9027" y="5881403"/>
            <a:ext cx="60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Pete Boulay, MNDNR State Climatology Office</a:t>
            </a:r>
          </a:p>
          <a:p>
            <a:pPr algn="r"/>
            <a:r>
              <a:rPr lang="en-US" b="1" dirty="0" smtClean="0">
                <a:hlinkClick r:id="rId5"/>
              </a:rPr>
              <a:t>Peter.Boulay@state.mn.us</a:t>
            </a:r>
            <a:r>
              <a:rPr lang="en-US" b="1" dirty="0" smtClean="0"/>
              <a:t> 651-296-4214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5438" y="5328206"/>
            <a:ext cx="679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Thunder Blizzard of April 13-16, 2018</a:t>
            </a:r>
          </a:p>
          <a:p>
            <a:pPr algn="r"/>
            <a:r>
              <a:rPr lang="en-US" sz="1200" b="1" i="1" dirty="0" smtClean="0"/>
              <a:t>Courtesy: Pete Boulay MNDNR</a:t>
            </a:r>
            <a:r>
              <a:rPr lang="en-US" sz="1200" b="1" dirty="0" smtClean="0"/>
              <a:t>    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3736"/>
            <a:ext cx="9144000" cy="37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2" y="180975"/>
            <a:ext cx="8524107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2019: Wettest Year on Record in the Twin Cities </a:t>
            </a:r>
            <a:br>
              <a:rPr lang="en-US" dirty="0" smtClean="0"/>
            </a:br>
            <a:r>
              <a:rPr lang="en-US" sz="2700" dirty="0" smtClean="0"/>
              <a:t>http</a:t>
            </a:r>
            <a:r>
              <a:rPr lang="en-US" sz="2700" dirty="0"/>
              <a:t>://www.ncdc.noaa.gov/cag/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3" y="1419225"/>
            <a:ext cx="8883332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6839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More 1” </a:t>
            </a:r>
            <a:r>
              <a:rPr lang="en-US" sz="3200" dirty="0" smtClean="0">
                <a:solidFill>
                  <a:srgbClr val="FFFFFF"/>
                </a:solidFill>
              </a:rPr>
              <a:t>P</a:t>
            </a:r>
            <a:r>
              <a:rPr lang="en-US" sz="3200" dirty="0" smtClean="0">
                <a:solidFill>
                  <a:srgbClr val="FFFFFF"/>
                </a:solidFill>
              </a:rPr>
              <a:t>recipitation </a:t>
            </a:r>
            <a:r>
              <a:rPr lang="en-US" sz="3200" dirty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vents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54254" y="3649911"/>
            <a:ext cx="7315200" cy="107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1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28649" y="1530626"/>
          <a:ext cx="7710281" cy="464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Heaviest </a:t>
            </a:r>
            <a:r>
              <a:rPr lang="en-US" sz="3200" dirty="0" smtClean="0">
                <a:solidFill>
                  <a:srgbClr val="FFFFFF"/>
                </a:solidFill>
              </a:rPr>
              <a:t>Rain </a:t>
            </a:r>
            <a:r>
              <a:rPr lang="en-US" sz="3200" dirty="0" smtClean="0">
                <a:solidFill>
                  <a:srgbClr val="FFFFFF"/>
                </a:solidFill>
              </a:rPr>
              <a:t>in </a:t>
            </a:r>
            <a:r>
              <a:rPr lang="en-US" sz="3200" dirty="0" smtClean="0">
                <a:solidFill>
                  <a:srgbClr val="FFFFFF"/>
                </a:solidFill>
              </a:rPr>
              <a:t>State </a:t>
            </a:r>
            <a:r>
              <a:rPr lang="en-US" sz="3200" dirty="0">
                <a:solidFill>
                  <a:srgbClr val="FFFFFF"/>
                </a:solidFill>
              </a:rPr>
              <a:t>O</a:t>
            </a:r>
            <a:r>
              <a:rPr lang="en-US" sz="3200" dirty="0" smtClean="0">
                <a:solidFill>
                  <a:srgbClr val="FFFFFF"/>
                </a:solidFill>
              </a:rPr>
              <a:t>ften </a:t>
            </a:r>
            <a:r>
              <a:rPr lang="en-US" sz="3200" dirty="0">
                <a:solidFill>
                  <a:srgbClr val="FFFFFF"/>
                </a:solidFill>
              </a:rPr>
              <a:t>L</a:t>
            </a:r>
            <a:r>
              <a:rPr lang="en-US" sz="3200" dirty="0" smtClean="0">
                <a:solidFill>
                  <a:srgbClr val="FFFFFF"/>
                </a:solidFill>
              </a:rPr>
              <a:t>arger</a:t>
            </a:r>
            <a:r>
              <a:rPr lang="en-US" sz="3200" dirty="0" smtClean="0">
                <a:solidFill>
                  <a:srgbClr val="FFFFFF"/>
                </a:solidFill>
              </a:rPr>
              <a:t>, </a:t>
            </a:r>
            <a:r>
              <a:rPr lang="en-US" sz="3200" dirty="0" smtClean="0">
                <a:solidFill>
                  <a:srgbClr val="FFFFFF"/>
                </a:solidFill>
              </a:rPr>
              <a:t>More </a:t>
            </a:r>
            <a:r>
              <a:rPr lang="en-US" sz="3200" dirty="0">
                <a:solidFill>
                  <a:srgbClr val="FFFFFF"/>
                </a:solidFill>
              </a:rPr>
              <a:t>V</a:t>
            </a:r>
            <a:r>
              <a:rPr lang="en-US" sz="3200" dirty="0" smtClean="0">
                <a:solidFill>
                  <a:srgbClr val="FFFFFF"/>
                </a:solidFill>
              </a:rPr>
              <a:t>ariable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Past Flash Floods: Climate.umn.edu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753350" cy="50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Storm of June 30-July 1, 1978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9" y="1323975"/>
            <a:ext cx="6435351" cy="51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Storm of June 30-July 1, 1978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61891" y="5980150"/>
            <a:ext cx="1342978" cy="558781"/>
          </a:xfrm>
        </p:spPr>
        <p:txBody>
          <a:bodyPr/>
          <a:lstStyle/>
          <a:p>
            <a:r>
              <a:rPr lang="en-US" sz="1400" dirty="0" smtClean="0">
                <a:solidFill>
                  <a:srgbClr val="000000"/>
                </a:solidFill>
              </a:rPr>
              <a:t>Courtesy: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St. Paul Pioneer Press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88778cfd-e6dd-4810-9021-11fcd6565efe@namprd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38" y="946586"/>
            <a:ext cx="6988903" cy="51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5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Storm of June 30-July 1, 1978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69" y="881081"/>
            <a:ext cx="6853306" cy="5657850"/>
          </a:xfrm>
          <a:prstGeom prst="rect">
            <a:avLst/>
          </a:prstGeom>
        </p:spPr>
      </p:pic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61891" y="5980150"/>
            <a:ext cx="1342978" cy="558781"/>
          </a:xfrm>
        </p:spPr>
        <p:txBody>
          <a:bodyPr/>
          <a:lstStyle/>
          <a:p>
            <a:r>
              <a:rPr lang="en-US" sz="1400" dirty="0" smtClean="0">
                <a:solidFill>
                  <a:srgbClr val="000000"/>
                </a:solidFill>
              </a:rPr>
              <a:t>Courtesy: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St. Paul Pioneer Press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Storm of June 30-July 1, 1978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69" y="881081"/>
            <a:ext cx="6853306" cy="5657850"/>
          </a:xfrm>
          <a:prstGeom prst="rect">
            <a:avLst/>
          </a:prstGeom>
        </p:spPr>
      </p:pic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61891" y="5980150"/>
            <a:ext cx="1342978" cy="558781"/>
          </a:xfrm>
        </p:spPr>
        <p:txBody>
          <a:bodyPr/>
          <a:lstStyle/>
          <a:p>
            <a:r>
              <a:rPr lang="en-US" sz="1400" dirty="0" smtClean="0">
                <a:solidFill>
                  <a:srgbClr val="000000"/>
                </a:solidFill>
              </a:rPr>
              <a:t>Courtesy: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St. Paul Pioneer Press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11247" y="5349894"/>
            <a:ext cx="1933575" cy="137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24600" y="1109681"/>
            <a:ext cx="1933575" cy="137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" y="180975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MnGage</a:t>
            </a:r>
            <a:r>
              <a:rPr lang="en-US" dirty="0" smtClean="0"/>
              <a:t> Volunteer Rain Gage Network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82" y="1210514"/>
            <a:ext cx="4749530" cy="56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" y="180975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MnGage</a:t>
            </a:r>
            <a:r>
              <a:rPr lang="en-US" dirty="0" smtClean="0"/>
              <a:t> Volunteer Rain Gage Network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66" y="1314450"/>
            <a:ext cx="442171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Items to </a:t>
            </a:r>
            <a:r>
              <a:rPr lang="en-US" dirty="0" smtClean="0"/>
              <a:t>Bear </a:t>
            </a:r>
            <a:r>
              <a:rPr lang="en-US" dirty="0"/>
              <a:t>in </a:t>
            </a:r>
            <a:r>
              <a:rPr lang="en-US" dirty="0" smtClean="0"/>
              <a:t>Mind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Our climate </a:t>
            </a:r>
            <a:r>
              <a:rPr lang="en-US" smtClean="0"/>
              <a:t>story differs from </a:t>
            </a:r>
            <a:r>
              <a:rPr lang="en-US" dirty="0" smtClean="0"/>
              <a:t>other parts of US</a:t>
            </a:r>
            <a:r>
              <a:rPr lang="en-US" dirty="0"/>
              <a:t> </a:t>
            </a:r>
            <a:r>
              <a:rPr lang="en-US" dirty="0" smtClean="0"/>
              <a:t>&amp; world</a:t>
            </a:r>
            <a:endParaRPr lang="en-US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Observations</a:t>
            </a:r>
            <a:r>
              <a:rPr lang="en-US" dirty="0"/>
              <a:t> &amp; </a:t>
            </a:r>
            <a:r>
              <a:rPr lang="en-US" i="1" dirty="0"/>
              <a:t>Projections</a:t>
            </a:r>
            <a:r>
              <a:rPr lang="en-US" dirty="0"/>
              <a:t> are different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/>
              <a:t>We can (and do have)</a:t>
            </a:r>
            <a:r>
              <a:rPr lang="en-US" b="1" i="1" dirty="0"/>
              <a:t> Variability</a:t>
            </a:r>
            <a:r>
              <a:rPr lang="en-US" dirty="0"/>
              <a:t> and </a:t>
            </a:r>
            <a:r>
              <a:rPr lang="en-US" b="1" i="1" dirty="0"/>
              <a:t>Trends</a:t>
            </a:r>
            <a:r>
              <a:rPr lang="en-US" dirty="0"/>
              <a:t> simultaneously – they do not disprove each other!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 smtClean="0"/>
              <a:t>Seek </a:t>
            </a:r>
            <a:r>
              <a:rPr lang="en-US" dirty="0"/>
              <a:t>more info and refresh frequently!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Std"/>
              </a:rPr>
              <a:t>Projections: Continued </a:t>
            </a:r>
            <a:r>
              <a:rPr lang="en-US" sz="3200" dirty="0" smtClean="0">
                <a:latin typeface="HelveticaNeueLT Std"/>
              </a:rPr>
              <a:t>Increase </a:t>
            </a:r>
            <a:r>
              <a:rPr lang="en-US" sz="3200" dirty="0">
                <a:latin typeface="HelveticaNeueLT Std"/>
              </a:rPr>
              <a:t>in </a:t>
            </a:r>
            <a:r>
              <a:rPr lang="en-US" sz="3200" dirty="0" smtClean="0">
                <a:latin typeface="HelveticaNeueLT Std"/>
              </a:rPr>
              <a:t>“</a:t>
            </a:r>
            <a:r>
              <a:rPr lang="en-US" sz="3200" dirty="0">
                <a:latin typeface="HelveticaNeueLT Std"/>
              </a:rPr>
              <a:t>U</a:t>
            </a:r>
            <a:r>
              <a:rPr lang="en-US" sz="3200" dirty="0" smtClean="0">
                <a:latin typeface="HelveticaNeueLT Std"/>
              </a:rPr>
              <a:t>pper </a:t>
            </a:r>
            <a:r>
              <a:rPr lang="en-US" sz="3200" dirty="0" smtClean="0">
                <a:latin typeface="HelveticaNeueLT Std"/>
              </a:rPr>
              <a:t>2 </a:t>
            </a:r>
            <a:r>
              <a:rPr lang="en-US" sz="3200" dirty="0">
                <a:latin typeface="HelveticaNeueLT Std"/>
              </a:rPr>
              <a:t>P</a:t>
            </a:r>
            <a:r>
              <a:rPr lang="en-US" sz="3200" dirty="0" smtClean="0">
                <a:latin typeface="HelveticaNeueLT Std"/>
              </a:rPr>
              <a:t>ercentile</a:t>
            </a:r>
            <a:r>
              <a:rPr lang="en-US" sz="3200" dirty="0">
                <a:latin typeface="HelveticaNeueLT Std"/>
              </a:rPr>
              <a:t>” </a:t>
            </a:r>
            <a:r>
              <a:rPr lang="en-US" sz="3200" dirty="0">
                <a:latin typeface="HelveticaNeueLT Std"/>
              </a:rPr>
              <a:t>R</a:t>
            </a:r>
            <a:r>
              <a:rPr lang="en-US" sz="3200" dirty="0" smtClean="0">
                <a:latin typeface="HelveticaNeueLT Std"/>
              </a:rPr>
              <a:t>ainfall </a:t>
            </a:r>
            <a:r>
              <a:rPr lang="en-US" sz="3200" dirty="0" smtClean="0">
                <a:latin typeface="HelveticaNeueLT Std"/>
              </a:rPr>
              <a:t>(1.5 to 2 </a:t>
            </a:r>
            <a:r>
              <a:rPr lang="en-US" sz="3200" dirty="0" smtClean="0">
                <a:latin typeface="HelveticaNeueLT Std"/>
              </a:rPr>
              <a:t>Inches</a:t>
            </a:r>
            <a:r>
              <a:rPr lang="en-US" sz="3200" dirty="0" smtClean="0">
                <a:latin typeface="HelveticaNeueLT Std"/>
              </a:rPr>
              <a:t>)</a:t>
            </a:r>
            <a:endParaRPr lang="en-US" sz="3200" dirty="0">
              <a:latin typeface="HelveticaNeueLT Std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48" y="1600200"/>
            <a:ext cx="6948054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86200" y="6324600"/>
            <a:ext cx="4716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Source: 2014 National Climate Assessment, </a:t>
            </a:r>
            <a:r>
              <a:rPr lang="en-US" sz="1400" b="1" dirty="0">
                <a:hlinkClick r:id="rId3"/>
              </a:rPr>
              <a:t>Midwest Chapter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605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68" y="142875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Winter Precipitation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18" y="1381125"/>
            <a:ext cx="3917817" cy="523102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4341" y="5789650"/>
            <a:ext cx="1681184" cy="734975"/>
          </a:xfrm>
        </p:spPr>
        <p:txBody>
          <a:bodyPr/>
          <a:lstStyle/>
          <a:p>
            <a:r>
              <a:rPr lang="en-US" sz="1400" dirty="0" smtClean="0">
                <a:solidFill>
                  <a:srgbClr val="000000"/>
                </a:solidFill>
              </a:rPr>
              <a:t>Courtesy: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MNDNR State Climatology Office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Liquid </a:t>
            </a:r>
            <a:r>
              <a:rPr lang="en-US" dirty="0" smtClean="0"/>
              <a:t>Precipitation </a:t>
            </a:r>
            <a:r>
              <a:rPr lang="en-US" dirty="0" smtClean="0"/>
              <a:t>Increasing During Winter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12/11/2019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80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Heavy </a:t>
            </a:r>
            <a:r>
              <a:rPr lang="en-US" dirty="0" smtClean="0"/>
              <a:t>Snow </a:t>
            </a:r>
            <a:r>
              <a:rPr lang="en-US" dirty="0" smtClean="0"/>
              <a:t>I</a:t>
            </a:r>
            <a:r>
              <a:rPr lang="en-US" dirty="0" smtClean="0"/>
              <a:t>ncreasing: Twin Cities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12/11/2019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84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Snow Depth </a:t>
            </a:r>
            <a:r>
              <a:rPr lang="en-US" dirty="0" smtClean="0"/>
              <a:t>Declining: Duluth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12/11/2019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85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32556" y="5549602"/>
            <a:ext cx="7772400" cy="1362075"/>
          </a:xfrm>
        </p:spPr>
        <p:txBody>
          <a:bodyPr/>
          <a:lstStyle/>
          <a:p>
            <a:r>
              <a:rPr lang="en-US" dirty="0" smtClean="0"/>
              <a:t>Expect Variability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2372" cy="361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05" y="1314449"/>
            <a:ext cx="5148943" cy="3861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236" y="3747933"/>
            <a:ext cx="186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17, 2019 </a:t>
            </a:r>
          </a:p>
          <a:p>
            <a:r>
              <a:rPr lang="en-US" dirty="0" smtClean="0"/>
              <a:t>U of M St. Paul</a:t>
            </a:r>
          </a:p>
          <a:p>
            <a:r>
              <a:rPr lang="en-US" dirty="0" smtClean="0"/>
              <a:t>Snow Depth: Zero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00850" y="5307310"/>
            <a:ext cx="2122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February 14, </a:t>
            </a:r>
            <a:r>
              <a:rPr lang="en-US" dirty="0"/>
              <a:t>2019 </a:t>
            </a:r>
          </a:p>
          <a:p>
            <a:r>
              <a:rPr lang="en-US" dirty="0"/>
              <a:t>U of M St. Paul</a:t>
            </a:r>
          </a:p>
          <a:p>
            <a:r>
              <a:rPr lang="en-US" dirty="0"/>
              <a:t>Snow Depth: </a:t>
            </a:r>
            <a:r>
              <a:rPr lang="en-US" dirty="0" smtClean="0"/>
              <a:t>12 in.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06142" y="173619"/>
            <a:ext cx="2852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“Tale of Two Winters”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01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Heat Extremes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2" y="1381686"/>
            <a:ext cx="7132175" cy="44283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36752" y="6015711"/>
            <a:ext cx="5467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Thermometer on May 28, 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32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Winter</a:t>
            </a:r>
            <a:r>
              <a:rPr lang="en-US" sz="3600" dirty="0" smtClean="0"/>
              <a:t> warming WAY faster than summer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183" cy="32019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7843"/>
                <a:gridCol w="2705720"/>
                <a:gridCol w="1856058"/>
                <a:gridCol w="1806562"/>
              </a:tblGrid>
              <a:tr h="6833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600" b="1" dirty="0">
                          <a:effectLst/>
                        </a:rPr>
                        <a:t>Season</a:t>
                      </a:r>
                      <a:endParaRPr lang="en-US" sz="2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600" b="1" dirty="0">
                          <a:effectLst/>
                        </a:rPr>
                        <a:t>Temperature </a:t>
                      </a:r>
                      <a:r>
                        <a:rPr lang="en-US" sz="2600" b="1" dirty="0" smtClean="0">
                          <a:effectLst/>
                        </a:rPr>
                        <a:t>Metric</a:t>
                      </a:r>
                      <a:endParaRPr lang="en-US" sz="2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600" b="1" dirty="0" smtClean="0">
                          <a:effectLst/>
                        </a:rPr>
                        <a:t>Avg. change </a:t>
                      </a:r>
                      <a:r>
                        <a:rPr lang="en-US" sz="2600" b="1" u="sng" dirty="0" smtClean="0">
                          <a:effectLst/>
                        </a:rPr>
                        <a:t>per</a:t>
                      </a:r>
                      <a:r>
                        <a:rPr lang="en-US" sz="2600" b="1" u="sng" baseline="0" dirty="0" smtClean="0">
                          <a:effectLst/>
                        </a:rPr>
                        <a:t> </a:t>
                      </a:r>
                      <a:r>
                        <a:rPr lang="en-US" sz="2600" b="1" u="sng" dirty="0" smtClean="0">
                          <a:effectLst/>
                        </a:rPr>
                        <a:t>decade</a:t>
                      </a:r>
                      <a:r>
                        <a:rPr lang="en-US" sz="2600" b="1" dirty="0" smtClean="0">
                          <a:effectLst/>
                        </a:rPr>
                        <a:t> </a:t>
                      </a:r>
                      <a:r>
                        <a:rPr lang="en-US" sz="2600" b="1" dirty="0">
                          <a:effectLst/>
                        </a:rPr>
                        <a:t>since 1895</a:t>
                      </a:r>
                      <a:endParaRPr lang="en-US" sz="2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600" b="1" dirty="0" smtClean="0">
                          <a:effectLst/>
                        </a:rPr>
                        <a:t>Avg.</a:t>
                      </a:r>
                      <a:r>
                        <a:rPr lang="en-US" sz="2600" b="1" baseline="0" dirty="0" smtClean="0">
                          <a:effectLst/>
                        </a:rPr>
                        <a:t> </a:t>
                      </a:r>
                      <a:r>
                        <a:rPr lang="en-US" sz="2600" b="1" dirty="0" smtClean="0">
                          <a:effectLst/>
                        </a:rPr>
                        <a:t>change </a:t>
                      </a:r>
                      <a:r>
                        <a:rPr lang="en-US" sz="2600" b="1" u="sng" dirty="0">
                          <a:effectLst/>
                        </a:rPr>
                        <a:t>per decade</a:t>
                      </a:r>
                      <a:r>
                        <a:rPr lang="en-US" sz="2600" b="1" dirty="0">
                          <a:effectLst/>
                        </a:rPr>
                        <a:t> since 1970</a:t>
                      </a:r>
                      <a:endParaRPr lang="en-US" sz="2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/>
                </a:tc>
              </a:tr>
              <a:tr h="374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Winter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(Dec - Feb)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Seasonal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</a:rPr>
                        <a:t>Avg.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</a:rPr>
                        <a:t>0.40°F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en-US" sz="3200" b="1" smtClean="0">
                          <a:solidFill>
                            <a:schemeClr val="tx1"/>
                          </a:solidFill>
                          <a:effectLst/>
                        </a:rPr>
                        <a:t>1.01°F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Summer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(Jun - Aug)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Seasonal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</a:rPr>
                        <a:t>Avg.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</a:rPr>
                        <a:t>0.13°F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</a:rPr>
                        <a:t>0.12°F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noFill/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6418555" y="994299"/>
            <a:ext cx="2494626" cy="426128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/>
          </p:nvPr>
        </p:nvGraphicFramePr>
        <p:xfrm>
          <a:off x="236220" y="28194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6328939" y="1185326"/>
            <a:ext cx="2616200" cy="132927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95133" y="1989664"/>
            <a:ext cx="5394960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353759"/>
            <a:ext cx="712787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2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Winters Don’t Get as Cold as They Used To.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12/11/2019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</a:rPr>
              <a:t>Twin Cities long term mean: -21F, St. Cloud -27F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" y="1428751"/>
            <a:ext cx="7689640" cy="49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Two </a:t>
            </a:r>
            <a:r>
              <a:rPr lang="en-US" sz="3600" dirty="0" smtClean="0"/>
              <a:t>Main</a:t>
            </a:r>
            <a:r>
              <a:rPr lang="en-US" sz="3600" dirty="0" smtClean="0"/>
              <a:t>, </a:t>
            </a:r>
            <a:r>
              <a:rPr lang="en-US" sz="3600" dirty="0" smtClean="0"/>
              <a:t>Interrelated </a:t>
            </a:r>
            <a:r>
              <a:rPr lang="en-US" dirty="0"/>
              <a:t>T</a:t>
            </a:r>
            <a:r>
              <a:rPr lang="en-US" sz="3600" dirty="0" smtClean="0"/>
              <a:t>rends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 smtClean="0"/>
              <a:t>Wetter: </a:t>
            </a:r>
            <a:r>
              <a:rPr lang="en-US" dirty="0" smtClean="0"/>
              <a:t>more precipitation, </a:t>
            </a:r>
            <a:r>
              <a:rPr lang="en-US" b="1" dirty="0" smtClean="0"/>
              <a:t>more snow</a:t>
            </a:r>
            <a:r>
              <a:rPr lang="en-US" dirty="0" smtClean="0"/>
              <a:t>, more frequent and larger extremes</a:t>
            </a:r>
          </a:p>
          <a:p>
            <a:pPr marL="742950" lvl="1" indent="-342900">
              <a:lnSpc>
                <a:spcPct val="150000"/>
              </a:lnSpc>
            </a:pPr>
            <a:r>
              <a:rPr lang="en-US" b="1" dirty="0" smtClean="0"/>
              <a:t>Observed already, projected to continue, with wet/dry variability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 smtClean="0"/>
              <a:t>Warmer: </a:t>
            </a:r>
            <a:r>
              <a:rPr lang="en-US" dirty="0" smtClean="0"/>
              <a:t>Especially at night, during winter, and when it’s generally cold</a:t>
            </a:r>
          </a:p>
          <a:p>
            <a:pPr marL="746125" lvl="1" indent="-349250">
              <a:lnSpc>
                <a:spcPct val="150000"/>
              </a:lnSpc>
            </a:pPr>
            <a:r>
              <a:rPr lang="en-US" b="1" dirty="0" smtClean="0"/>
              <a:t>Cold extremes less common and less severe</a:t>
            </a:r>
          </a:p>
          <a:p>
            <a:pPr marL="396875" lvl="1" indent="0">
              <a:lnSpc>
                <a:spcPct val="150000"/>
              </a:lnSpc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2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Winters Don’t Get as Cold as They Used To.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12/11/2019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</a:rPr>
              <a:t>Twin Cities long term mean: -21F, St. Cloud -27F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" y="1428751"/>
            <a:ext cx="7689640" cy="49276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6667377" y="3892560"/>
            <a:ext cx="1332722" cy="1371600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2614" y="196577"/>
            <a:ext cx="6372225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Loss of Extreme Winter Cold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853" y="5564910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Japanese Beetles on Virginia Creeper at </a:t>
            </a:r>
            <a:r>
              <a:rPr lang="en-US" sz="2000" dirty="0"/>
              <a:t>K</a:t>
            </a:r>
            <a:r>
              <a:rPr lang="en-US" sz="2000" dirty="0" smtClean="0"/>
              <a:t>eller Lake, August 2017.</a:t>
            </a:r>
            <a:endParaRPr lang="en-US" sz="2000" dirty="0"/>
          </a:p>
          <a:p>
            <a:r>
              <a:rPr lang="en-US" i="1" dirty="0"/>
              <a:t>Courtesy: MNDNR State Climatology Office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853" y="2330027"/>
            <a:ext cx="42949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kern="0" dirty="0"/>
              <a:t>Lethal soil temperature for Japanese Beetle grubs is 15 degrees and die when soil temps are 32 degrees for two </a:t>
            </a:r>
            <a:r>
              <a:rPr lang="en-US" sz="2800" kern="0" dirty="0" smtClean="0"/>
              <a:t>months.</a:t>
            </a:r>
            <a:endParaRPr lang="en-US" sz="280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53" y="1425467"/>
            <a:ext cx="4301331" cy="51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Birch Lake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http://geo.lib.umn.edu/collections/digitizedplatbooks/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" y="1506475"/>
            <a:ext cx="8165783" cy="49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Birch Lake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Lake Study from 2008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75" y="1343026"/>
            <a:ext cx="44221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Birch Lake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Lake</a:t>
            </a:r>
            <a:r>
              <a:rPr lang="en-US" sz="2400" dirty="0"/>
              <a:t> Study from 2008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75" y="1361220"/>
            <a:ext cx="4407250" cy="5372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8625" y="2004930"/>
            <a:ext cx="35623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…Fluctuation </a:t>
            </a:r>
            <a:r>
              <a:rPr lang="en-US" sz="3200" dirty="0"/>
              <a:t>in a lake is expected and if history proves correct, Birch Lake levels will once again rise to its historical average.</a:t>
            </a:r>
          </a:p>
        </p:txBody>
      </p:sp>
    </p:spTree>
    <p:extLst>
      <p:ext uri="{BB962C8B-B14F-4D97-AF65-F5344CB8AC3E}">
        <p14:creationId xmlns:p14="http://schemas.microsoft.com/office/powerpoint/2010/main" val="27973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Birch Lake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https://www.dnr.state.mn.us/lakefind/index.html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5" y="1343025"/>
            <a:ext cx="8932938" cy="55149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7334250" y="5011316"/>
            <a:ext cx="619125" cy="398884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Birch Lake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https://www.dnr.state.mn.us/lakefind/index.html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5" y="1343025"/>
            <a:ext cx="8932938" cy="55149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7334250" y="5011316"/>
            <a:ext cx="619125" cy="398884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753349" y="2887825"/>
            <a:ext cx="923925" cy="675692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What Can Cities Do?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 smtClean="0"/>
              <a:t>Support: </a:t>
            </a:r>
            <a:r>
              <a:rPr lang="en-US" dirty="0" smtClean="0"/>
              <a:t>data collection efforts. </a:t>
            </a:r>
          </a:p>
          <a:p>
            <a:pPr marL="742950" lvl="1" indent="-342900">
              <a:lnSpc>
                <a:spcPct val="150000"/>
              </a:lnSpc>
            </a:pPr>
            <a:r>
              <a:rPr lang="en-US" dirty="0" smtClean="0"/>
              <a:t>Volunteer Networks: Precipitation and Temperature, Lake Level, Groundwater Monitoring.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 smtClean="0"/>
              <a:t>Plan: </a:t>
            </a:r>
            <a:r>
              <a:rPr lang="en-US" dirty="0" smtClean="0"/>
              <a:t>Use</a:t>
            </a:r>
            <a:r>
              <a:rPr lang="en-US" b="1" dirty="0" smtClean="0"/>
              <a:t> </a:t>
            </a:r>
            <a:r>
              <a:rPr lang="en-US" dirty="0" smtClean="0"/>
              <a:t>existing tools: </a:t>
            </a:r>
          </a:p>
          <a:p>
            <a:pPr marL="746125" lvl="1" indent="-349250">
              <a:lnSpc>
                <a:spcPct val="150000"/>
              </a:lnSpc>
            </a:pPr>
            <a:r>
              <a:rPr lang="en-US" dirty="0" smtClean="0"/>
              <a:t>NOAA Atlas 14 (for precipitation</a:t>
            </a:r>
            <a:r>
              <a:rPr lang="en-US" dirty="0" smtClean="0"/>
              <a:t>)</a:t>
            </a:r>
            <a:endParaRPr lang="en-US" dirty="0" smtClean="0"/>
          </a:p>
          <a:p>
            <a:pPr marL="746125" lvl="1" indent="-349250">
              <a:lnSpc>
                <a:spcPct val="150000"/>
              </a:lnSpc>
            </a:pPr>
            <a:r>
              <a:rPr lang="en-US" dirty="0" smtClean="0"/>
              <a:t>Climate at a Glance and…</a:t>
            </a:r>
          </a:p>
        </p:txBody>
      </p:sp>
    </p:spTree>
    <p:extLst>
      <p:ext uri="{BB962C8B-B14F-4D97-AF65-F5344CB8AC3E}">
        <p14:creationId xmlns:p14="http://schemas.microsoft.com/office/powerpoint/2010/main" val="26976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Climate Trends Tool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349"/>
            <a:ext cx="9144000" cy="4799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138" y="5567040"/>
            <a:ext cx="7705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https://arcgis.dnr.state.mn.us/ewr/climatetrends</a:t>
            </a:r>
            <a:r>
              <a:rPr lang="en-US" sz="2800" dirty="0" smtClean="0">
                <a:hlinkClick r:id="rId3"/>
              </a:rPr>
              <a:t>/</a:t>
            </a:r>
            <a:endParaRPr lang="en-US" sz="2800" dirty="0" smtClean="0"/>
          </a:p>
          <a:p>
            <a:r>
              <a:rPr lang="en-US" sz="2800" dirty="0"/>
              <a:t>Or </a:t>
            </a:r>
            <a:r>
              <a:rPr lang="en-US" sz="2800" dirty="0" smtClean="0"/>
              <a:t>Google: </a:t>
            </a:r>
            <a:r>
              <a:rPr lang="en-US" sz="2800" dirty="0" err="1"/>
              <a:t>mn</a:t>
            </a:r>
            <a:r>
              <a:rPr lang="en-US" sz="2800" dirty="0"/>
              <a:t> climate trends tool </a:t>
            </a:r>
            <a:r>
              <a:rPr lang="en-US" sz="2800" dirty="0" err="1"/>
              <a:t>dnr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80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3521123"/>
            <a:ext cx="7886700" cy="106060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Pete Boulay</a:t>
            </a:r>
          </a:p>
          <a:p>
            <a:r>
              <a:rPr lang="en-US" dirty="0" smtClean="0">
                <a:hlinkClick r:id="rId2"/>
              </a:rPr>
              <a:t>Peter.Boulay@state.mn.us</a:t>
            </a:r>
            <a:endParaRPr lang="en-US" dirty="0" smtClean="0"/>
          </a:p>
          <a:p>
            <a:r>
              <a:rPr lang="en-US" dirty="0" smtClean="0"/>
              <a:t>651-296-4214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63" y="4308976"/>
            <a:ext cx="3338081" cy="2481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9212" y="5372262"/>
            <a:ext cx="144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Storms of 2017 </a:t>
            </a:r>
          </a:p>
          <a:p>
            <a:r>
              <a:rPr lang="en-US" sz="1200" dirty="0" smtClean="0"/>
              <a:t>Courtesy: Minnesota State Climatology Office 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4308976"/>
            <a:ext cx="3362036" cy="25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MN Getting </a:t>
            </a:r>
            <a:r>
              <a:rPr lang="en-US" dirty="0"/>
              <a:t>W</a:t>
            </a:r>
            <a:r>
              <a:rPr lang="en-US" dirty="0" smtClean="0"/>
              <a:t>armer </a:t>
            </a:r>
            <a:r>
              <a:rPr lang="en-US" dirty="0"/>
              <a:t>and Wetter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479620"/>
            <a:ext cx="5613400" cy="4210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5300" y="5779324"/>
            <a:ext cx="590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County Road B </a:t>
            </a:r>
            <a:r>
              <a:rPr lang="en-US" sz="2000" dirty="0"/>
              <a:t>E</a:t>
            </a:r>
            <a:r>
              <a:rPr lang="en-US" sz="2000" dirty="0" smtClean="0"/>
              <a:t>ast </a:t>
            </a:r>
            <a:r>
              <a:rPr lang="en-US" sz="2000" dirty="0" smtClean="0"/>
              <a:t>of Rice Street:  June 2014</a:t>
            </a:r>
          </a:p>
          <a:p>
            <a:r>
              <a:rPr lang="en-US" sz="1600" i="1" dirty="0" smtClean="0"/>
              <a:t>Courtesy: MNDNR State Climatology Office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682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Precipitation Trends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66825" y="6002347"/>
            <a:ext cx="7143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Example of a National Weather Service rain gauge in Harmony, </a:t>
            </a:r>
            <a:r>
              <a:rPr lang="en-US" sz="2000" dirty="0" smtClean="0"/>
              <a:t>MN</a:t>
            </a:r>
          </a:p>
          <a:p>
            <a:r>
              <a:rPr lang="en-US" sz="2000" dirty="0" smtClean="0"/>
              <a:t>May have 50 inches of precipitation for two years in a row.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1420822"/>
            <a:ext cx="61087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Much of MN Currently </a:t>
            </a:r>
            <a:r>
              <a:rPr lang="en-US" dirty="0" smtClean="0"/>
              <a:t>Experiencing </a:t>
            </a:r>
            <a:r>
              <a:rPr lang="en-US" dirty="0"/>
              <a:t>W</a:t>
            </a:r>
            <a:r>
              <a:rPr lang="en-US" dirty="0" smtClean="0"/>
              <a:t>ettest </a:t>
            </a:r>
            <a:r>
              <a:rPr lang="en-US" dirty="0"/>
              <a:t>D</a:t>
            </a:r>
            <a:r>
              <a:rPr lang="en-US" dirty="0" smtClean="0"/>
              <a:t>ecade </a:t>
            </a:r>
            <a:r>
              <a:rPr lang="en-US" dirty="0" smtClean="0"/>
              <a:t>on </a:t>
            </a:r>
            <a:r>
              <a:rPr lang="en-US" dirty="0" smtClean="0"/>
              <a:t>Record</a:t>
            </a:r>
            <a:endParaRPr lang="en-US" dirty="0"/>
          </a:p>
        </p:txBody>
      </p:sp>
      <p:graphicFrame>
        <p:nvGraphicFramePr>
          <p:cNvPr id="14" name="Picture Placeholder 1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5" y="1421298"/>
            <a:ext cx="1182757" cy="13944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1888434" y="6176963"/>
            <a:ext cx="5247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https://arcgis.dnr.state.mn.us/ewr/climatetrends/#</a:t>
            </a:r>
          </a:p>
        </p:txBody>
      </p:sp>
    </p:spTree>
    <p:extLst>
      <p:ext uri="{BB962C8B-B14F-4D97-AF65-F5344CB8AC3E}">
        <p14:creationId xmlns:p14="http://schemas.microsoft.com/office/powerpoint/2010/main" val="28246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/>
          <a:lstStyle/>
          <a:p>
            <a:pPr algn="ctr"/>
            <a:r>
              <a:rPr lang="en-US" dirty="0" smtClean="0"/>
              <a:t>Minnesota: </a:t>
            </a:r>
            <a:r>
              <a:rPr lang="en-US" dirty="0" smtClean="0"/>
              <a:t>NOAA </a:t>
            </a:r>
            <a:r>
              <a:rPr lang="en-US" dirty="0" smtClean="0"/>
              <a:t>Climate at a Glance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http</a:t>
            </a:r>
            <a:r>
              <a:rPr lang="en-US" sz="2400" dirty="0"/>
              <a:t>://www.ncdc.noaa.gov/cag/</a:t>
            </a:r>
          </a:p>
        </p:txBody>
      </p:sp>
      <p:sp>
        <p:nvSpPr>
          <p:cNvPr id="3" name="AutoShape 2" descr="blob:null/cf4d51b6-2116-4a90-859a-464f8dbe47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null/cf4d51b6-2116-4a90-859a-464f8dbe476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613"/>
            <a:ext cx="9172496" cy="55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/>
          <a:lstStyle/>
          <a:p>
            <a:pPr algn="ctr"/>
            <a:r>
              <a:rPr lang="en-US" dirty="0" smtClean="0"/>
              <a:t>Minnesota: NOAA </a:t>
            </a:r>
            <a:r>
              <a:rPr lang="en-US" dirty="0" smtClean="0"/>
              <a:t>Climate at a Glance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http</a:t>
            </a:r>
            <a:r>
              <a:rPr lang="en-US" sz="2400" dirty="0"/>
              <a:t>://www.ncdc.noaa.gov/cag/</a:t>
            </a:r>
          </a:p>
        </p:txBody>
      </p:sp>
      <p:sp>
        <p:nvSpPr>
          <p:cNvPr id="3" name="AutoShape 2" descr="blob:null/cf4d51b6-2116-4a90-859a-464f8dbe47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null/cf4d51b6-2116-4a90-859a-464f8dbe476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613"/>
            <a:ext cx="9172496" cy="551338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248525" y="4535065"/>
            <a:ext cx="571500" cy="351259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9075"/>
            <a:ext cx="8458200" cy="914400"/>
          </a:xfrm>
        </p:spPr>
        <p:txBody>
          <a:bodyPr/>
          <a:lstStyle/>
          <a:p>
            <a:pPr algn="ctr"/>
            <a:r>
              <a:rPr lang="en-US" dirty="0" smtClean="0"/>
              <a:t>Minnesota: NOAA </a:t>
            </a:r>
            <a:r>
              <a:rPr lang="en-US" dirty="0" smtClean="0"/>
              <a:t>Climate at a Glance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http</a:t>
            </a:r>
            <a:r>
              <a:rPr lang="en-US" sz="2400" dirty="0"/>
              <a:t>://www.ncdc.noaa.gov/cag/</a:t>
            </a:r>
          </a:p>
        </p:txBody>
      </p:sp>
      <p:sp>
        <p:nvSpPr>
          <p:cNvPr id="3" name="AutoShape 2" descr="blob:null/cf4d51b6-2116-4a90-859a-464f8dbe47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null/cf4d51b6-2116-4a90-859a-464f8dbe476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613"/>
            <a:ext cx="9172496" cy="551338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248525" y="4535065"/>
            <a:ext cx="571500" cy="351259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534275" y="1697780"/>
            <a:ext cx="1447800" cy="865609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-powerpoint-templateCLM.potx" id="{18AD8AFD-B400-4816-B147-3D2985E43875}" vid="{4759F2E5-500F-4EBB-B24C-B5115EBBA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8389D6-E0FD-469D-8587-EA39AB285030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19461</TotalTime>
  <Words>762</Words>
  <Application>Microsoft Office PowerPoint</Application>
  <PresentationFormat>On-screen Show (4:3)</PresentationFormat>
  <Paragraphs>146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HelveticaNeueLT Std</vt:lpstr>
      <vt:lpstr>NeueHaasGroteskText Std</vt:lpstr>
      <vt:lpstr>Times New Roman</vt:lpstr>
      <vt:lpstr>MN.IT</vt:lpstr>
      <vt:lpstr>PowerPoint Presentation</vt:lpstr>
      <vt:lpstr>Items to Bear in Mind</vt:lpstr>
      <vt:lpstr>Two Main, Interrelated Trends</vt:lpstr>
      <vt:lpstr>MN Getting Warmer and Wetter</vt:lpstr>
      <vt:lpstr>Precipitation Trends</vt:lpstr>
      <vt:lpstr>Much of MN Currently Experiencing Wettest Decade on Record</vt:lpstr>
      <vt:lpstr>Minnesota: NOAA Climate at a Glance http://www.ncdc.noaa.gov/cag/</vt:lpstr>
      <vt:lpstr>Minnesota: NOAA Climate at a Glance http://www.ncdc.noaa.gov/cag/</vt:lpstr>
      <vt:lpstr>Minnesota: NOAA Climate at a Glance http://www.ncdc.noaa.gov/cag/</vt:lpstr>
      <vt:lpstr>2019: Wettest Year on Record in the Twin Cities  http://www.ncdc.noaa.gov/cag/</vt:lpstr>
      <vt:lpstr>More 1” Precipitation Events</vt:lpstr>
      <vt:lpstr>Heaviest Rain in State Often Larger, More Variable</vt:lpstr>
      <vt:lpstr>Past Flash Floods: Climate.umn.edu </vt:lpstr>
      <vt:lpstr>Storm of June 30-July 1, 1978</vt:lpstr>
      <vt:lpstr>Storm of June 30-July 1, 1978</vt:lpstr>
      <vt:lpstr>Storm of June 30-July 1, 1978</vt:lpstr>
      <vt:lpstr>Storm of June 30-July 1, 1978</vt:lpstr>
      <vt:lpstr>MnGage Volunteer Rain Gage Network</vt:lpstr>
      <vt:lpstr>MnGage Volunteer Rain Gage Network</vt:lpstr>
      <vt:lpstr>Projections: Continued Increase in “Upper 2 Percentile” Rainfall (1.5 to 2 Inches)</vt:lpstr>
      <vt:lpstr>Winter Precipitation</vt:lpstr>
      <vt:lpstr>Liquid Precipitation Increasing During Winter</vt:lpstr>
      <vt:lpstr>Heavy Snow Increasing: Twin Cities</vt:lpstr>
      <vt:lpstr>Snow Depth Declining: Duluth</vt:lpstr>
      <vt:lpstr>Expect Variability</vt:lpstr>
      <vt:lpstr>Heat Extremes</vt:lpstr>
      <vt:lpstr>Winter warming WAY faster than summer</vt:lpstr>
      <vt:lpstr>PowerPoint Presentation</vt:lpstr>
      <vt:lpstr>Winters Don’t Get as Cold as They Used To.</vt:lpstr>
      <vt:lpstr>Winters Don’t Get as Cold as They Used To.</vt:lpstr>
      <vt:lpstr>Loss of Extreme Winter Cold </vt:lpstr>
      <vt:lpstr>Birch Lake http://geo.lib.umn.edu/collections/digitizedplatbooks/</vt:lpstr>
      <vt:lpstr>Birch Lake Lake Study from 2008</vt:lpstr>
      <vt:lpstr>Birch Lake Lake Study from 2008</vt:lpstr>
      <vt:lpstr>Birch Lake https://www.dnr.state.mn.us/lakefind/index.html</vt:lpstr>
      <vt:lpstr>Birch Lake https://www.dnr.state.mn.us/lakefind/index.html</vt:lpstr>
      <vt:lpstr>What Can Cities Do? </vt:lpstr>
      <vt:lpstr>Climate Trends Tool</vt:lpstr>
      <vt:lpstr>Any questions? </vt:lpstr>
    </vt:vector>
  </TitlesOfParts>
  <Manager>type your manager's name here</Manager>
  <Company>Minnesota Department of Natural Resources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the document title here</dc:title>
  <dc:subject>type keywords here</dc:subject>
  <dc:creator>type the document creator here (for example: an individual or division name)</dc:creator>
  <cp:keywords>also type keywords here</cp:keywords>
  <dc:description/>
  <cp:lastModifiedBy>Peter Boulay</cp:lastModifiedBy>
  <cp:revision>820</cp:revision>
  <dcterms:created xsi:type="dcterms:W3CDTF">2016-01-06T16:54:03Z</dcterms:created>
  <dcterms:modified xsi:type="dcterms:W3CDTF">2019-12-11T21:12:54Z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