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65" r:id="rId2"/>
    <p:sldId id="311" r:id="rId3"/>
    <p:sldId id="312" r:id="rId4"/>
    <p:sldId id="339" r:id="rId5"/>
    <p:sldId id="315" r:id="rId6"/>
    <p:sldId id="302" r:id="rId7"/>
    <p:sldId id="318" r:id="rId8"/>
    <p:sldId id="317" r:id="rId9"/>
    <p:sldId id="323" r:id="rId10"/>
    <p:sldId id="313" r:id="rId11"/>
    <p:sldId id="319" r:id="rId12"/>
    <p:sldId id="320" r:id="rId13"/>
    <p:sldId id="344" r:id="rId14"/>
    <p:sldId id="286" r:id="rId15"/>
    <p:sldId id="322" r:id="rId16"/>
    <p:sldId id="324" r:id="rId17"/>
    <p:sldId id="325" r:id="rId18"/>
    <p:sldId id="326" r:id="rId19"/>
    <p:sldId id="327" r:id="rId20"/>
    <p:sldId id="262" r:id="rId21"/>
    <p:sldId id="328" r:id="rId22"/>
    <p:sldId id="329" r:id="rId23"/>
    <p:sldId id="295" r:id="rId24"/>
    <p:sldId id="330" r:id="rId25"/>
    <p:sldId id="331" r:id="rId26"/>
    <p:sldId id="268" r:id="rId27"/>
    <p:sldId id="332" r:id="rId28"/>
    <p:sldId id="333" r:id="rId29"/>
    <p:sldId id="272" r:id="rId30"/>
    <p:sldId id="334" r:id="rId31"/>
    <p:sldId id="335" r:id="rId32"/>
    <p:sldId id="342" r:id="rId33"/>
    <p:sldId id="306" r:id="rId34"/>
    <p:sldId id="338" r:id="rId35"/>
    <p:sldId id="340" r:id="rId36"/>
    <p:sldId id="343" r:id="rId37"/>
    <p:sldId id="345" r:id="rId38"/>
    <p:sldId id="341" r:id="rId39"/>
    <p:sldId id="321" r:id="rId40"/>
    <p:sldId id="310" r:id="rId41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6062"/>
    <a:srgbClr val="FFE674"/>
    <a:srgbClr val="06357A"/>
    <a:srgbClr val="9FA617"/>
    <a:srgbClr val="F1E5C7"/>
    <a:srgbClr val="0065A4"/>
    <a:srgbClr val="C88A12"/>
    <a:srgbClr val="9D4A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198" autoAdjust="0"/>
  </p:normalViewPr>
  <p:slideViewPr>
    <p:cSldViewPr>
      <p:cViewPr varScale="1">
        <p:scale>
          <a:sx n="98" d="100"/>
          <a:sy n="98" d="100"/>
        </p:scale>
        <p:origin x="197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1336E16D-8196-43A2-8BE0-7AAF11D22178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E10805AE-5357-45B5-BBD9-451467B7C8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91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FA98D01B-CFA8-42C3-A05D-73DDCA43EB44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D6BD22CE-D84C-40B8-AC56-E4027694C6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54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Draft template</a:t>
            </a:r>
            <a:r>
              <a:rPr lang="en-US" baseline="0" dirty="0" smtClean="0"/>
              <a:t> for modification.  It is assumed that the target audience is people who own functional </a:t>
            </a:r>
            <a:r>
              <a:rPr lang="en-US" baseline="0" dirty="0" err="1" smtClean="0"/>
              <a:t>raingardens</a:t>
            </a:r>
            <a:r>
              <a:rPr lang="en-US" baseline="0" dirty="0" smtClean="0"/>
              <a:t> (already designed and installed).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D22CE-D84C-40B8-AC56-E4027694C6B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9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D22CE-D84C-40B8-AC56-E4027694C6B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90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Most plants</a:t>
            </a:r>
            <a:r>
              <a:rPr lang="en-US" baseline="0" dirty="0" smtClean="0"/>
              <a:t> should be divided in late spring or early summer.   Irises, </a:t>
            </a:r>
            <a:r>
              <a:rPr lang="en-US" baseline="0" dirty="0" err="1" smtClean="0"/>
              <a:t>lillies</a:t>
            </a:r>
            <a:r>
              <a:rPr lang="en-US" baseline="0" dirty="0" smtClean="0"/>
              <a:t> and peonies should only be divided in late summer.   Other plants can be marked for division in the spring.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D22CE-D84C-40B8-AC56-E4027694C6B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52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Most plants</a:t>
            </a:r>
            <a:r>
              <a:rPr lang="en-US" baseline="0" dirty="0" smtClean="0"/>
              <a:t> should be divided in late spring or early summer.   Irises, </a:t>
            </a:r>
            <a:r>
              <a:rPr lang="en-US" baseline="0" dirty="0" err="1" smtClean="0"/>
              <a:t>lillies</a:t>
            </a:r>
            <a:r>
              <a:rPr lang="en-US" baseline="0" dirty="0" smtClean="0"/>
              <a:t> and peonies should only be divided in late summer.   Other plants can be marked for division in the spring.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D22CE-D84C-40B8-AC56-E4027694C6B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489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529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lestia Antiqua Std" pitchFamily="50" charset="0"/>
                <a:cs typeface="Times New Roman" pitchFamily="18" charset="0"/>
              </a:rPr>
              <a:t>Ripe seed is generally dry, hard, and cannot be punctured by a thumbnail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D22CE-D84C-40B8-AC56-E4027694C6B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07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lestia Antiqua Std" pitchFamily="50" charset="0"/>
                <a:cs typeface="Times New Roman" pitchFamily="18" charset="0"/>
              </a:rPr>
              <a:t>Leaving plants standing provides protection against crown damage for plants during the winter.   Plants that should be left standing over the winter include: Asters, Black-eyed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lestia Antiqua Std" pitchFamily="50" charset="0"/>
                <a:cs typeface="Times New Roman" pitchFamily="18" charset="0"/>
              </a:rPr>
              <a:t>Susans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lestia Antiqua Std" pitchFamily="50" charset="0"/>
                <a:cs typeface="Times New Roman" pitchFamily="18" charset="0"/>
              </a:rPr>
              <a:t>, Butterfly Milkweed, Cardinal Flower, Blazing Star, Joe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lestia Antiqua Std" pitchFamily="50" charset="0"/>
                <a:cs typeface="Times New Roman" pitchFamily="18" charset="0"/>
              </a:rPr>
              <a:t>Pye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lestia Antiqua Std" pitchFamily="50" charset="0"/>
                <a:cs typeface="Times New Roman" pitchFamily="18" charset="0"/>
              </a:rPr>
              <a:t> Weed, Lupine, Purple Coneflower,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D22CE-D84C-40B8-AC56-E4027694C6B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480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lestia Antiqua Std" pitchFamily="50" charset="0"/>
                <a:cs typeface="Times New Roman" pitchFamily="18" charset="0"/>
              </a:rPr>
              <a:t>Leaving plants standing provides protection against crown damage for plants during the winter.   Plants that should be left standing over the winter include: Asters, Black-eyed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lestia Antiqua Std" pitchFamily="50" charset="0"/>
                <a:cs typeface="Times New Roman" pitchFamily="18" charset="0"/>
              </a:rPr>
              <a:t>Susans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lestia Antiqua Std" pitchFamily="50" charset="0"/>
                <a:cs typeface="Times New Roman" pitchFamily="18" charset="0"/>
              </a:rPr>
              <a:t>, Butterfly Milkweed, Cardinal Flower, Blazing Star, Joe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lestia Antiqua Std" pitchFamily="50" charset="0"/>
                <a:cs typeface="Times New Roman" pitchFamily="18" charset="0"/>
              </a:rPr>
              <a:t>Pye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lestia Antiqua Std" pitchFamily="50" charset="0"/>
                <a:cs typeface="Times New Roman" pitchFamily="18" charset="0"/>
              </a:rPr>
              <a:t> Weed, Lupine, Purple Coneflower,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D22CE-D84C-40B8-AC56-E4027694C6B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45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Blue Thumb experts are here to help- we won’t abandon you after you install the raingarden</a:t>
            </a:r>
          </a:p>
          <a:p>
            <a:r>
              <a:rPr lang="en-US" dirty="0" smtClean="0"/>
              <a:t>Master gardeners</a:t>
            </a:r>
            <a:r>
              <a:rPr lang="en-US" baseline="0" dirty="0" smtClean="0"/>
              <a:t> can be contacted by calling a hotline or by an online form- you can even attach photos to help answer your question.  You will typically receive an answer within 48 hours.</a:t>
            </a:r>
          </a:p>
          <a:p>
            <a:r>
              <a:rPr lang="en-US" baseline="0" dirty="0" smtClean="0"/>
              <a:t>The University of Minnesota Extension office has many publications that address common questions</a:t>
            </a:r>
          </a:p>
          <a:p>
            <a:r>
              <a:rPr lang="en-US" baseline="0" dirty="0" smtClean="0"/>
              <a:t>Local nurseries are great at answering plant-specific questions.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D22CE-D84C-40B8-AC56-E4027694C6B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94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Blue Thumb experts are here to help- we won’t abandon you after you install the raingarden</a:t>
            </a:r>
          </a:p>
          <a:p>
            <a:r>
              <a:rPr lang="en-US" dirty="0" smtClean="0"/>
              <a:t>Master gardeners</a:t>
            </a:r>
            <a:r>
              <a:rPr lang="en-US" baseline="0" dirty="0" smtClean="0"/>
              <a:t> can be contacted by calling a hotline or by an online form- you can even attach photos to help answer your question.  You will typically receive an answer within 48 hours.</a:t>
            </a:r>
          </a:p>
          <a:p>
            <a:r>
              <a:rPr lang="en-US" baseline="0" dirty="0" smtClean="0"/>
              <a:t>The University of Minnesota Extension office has many publications that address common questions</a:t>
            </a:r>
          </a:p>
          <a:p>
            <a:r>
              <a:rPr lang="en-US" baseline="0" dirty="0" smtClean="0"/>
              <a:t>Local nurseries are great at answering plant-specific questions.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D22CE-D84C-40B8-AC56-E4027694C6B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510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Make it easy to tell planted vs. sneak 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bg1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Mulch keeps out weeds, prevents erosion, amends soil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bg1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Gina’s example: Adaptation to yard</a:t>
            </a:r>
            <a:r>
              <a:rPr lang="en-US" sz="1200" baseline="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 needs/responses, 2</a:t>
            </a:r>
            <a:r>
              <a:rPr lang="en-US" sz="1200" baseline="300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nd</a:t>
            </a:r>
            <a:r>
              <a:rPr lang="en-US" sz="1200" baseline="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 raingarden addition, 2 years of observation/actions</a:t>
            </a:r>
            <a:endParaRPr lang="en-US" sz="1200" dirty="0" smtClean="0">
              <a:solidFill>
                <a:schemeClr val="bg1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D22CE-D84C-40B8-AC56-E4027694C6B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264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Make it easy to tell planted vs. sneak 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bg1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Mulch keeps out weeds, prevents erosion, amends soil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bg1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Gina’s example: Adaptation to yard</a:t>
            </a:r>
            <a:r>
              <a:rPr lang="en-US" sz="1200" baseline="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 needs/responses, 2</a:t>
            </a:r>
            <a:r>
              <a:rPr lang="en-US" sz="1200" baseline="300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nd</a:t>
            </a:r>
            <a:r>
              <a:rPr lang="en-US" sz="1200" baseline="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 raingarden addition, 2 years of observation/actions</a:t>
            </a:r>
            <a:endParaRPr lang="en-US" sz="1200" dirty="0" smtClean="0">
              <a:solidFill>
                <a:schemeClr val="bg1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D22CE-D84C-40B8-AC56-E4027694C6B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31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Draft template</a:t>
            </a:r>
            <a:r>
              <a:rPr lang="en-US" baseline="0" dirty="0" smtClean="0"/>
              <a:t> for modification.  It is assumed that the target audience is people who own functional </a:t>
            </a:r>
            <a:r>
              <a:rPr lang="en-US" baseline="0" dirty="0" err="1" smtClean="0"/>
              <a:t>raingardens</a:t>
            </a:r>
            <a:r>
              <a:rPr lang="en-US" baseline="0" dirty="0" smtClean="0"/>
              <a:t> (already designed and installed).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D22CE-D84C-40B8-AC56-E4027694C6B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283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Make it easy to tell planted vs. sneak 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bg1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Mulch keeps out weeds, prevents erosion, amends soil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bg1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Suzanne’s example: Poor drainage, planting lilies, a raingarden,</a:t>
            </a:r>
            <a:r>
              <a:rPr lang="en-US" sz="1200" baseline="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 a sidewalk pipe, then attending a VLAWMO workshop. Yard consisted of p</a:t>
            </a:r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oor construction soil, compost improvements.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D22CE-D84C-40B8-AC56-E4027694C6B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492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Make it easy to tell planted vs. sneak 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bg1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Mulch keeps out weeds, prevents erosion, amends soil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bg1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Suzanne’s example: Poor drainage, planting lilies, a raingarden,</a:t>
            </a:r>
            <a:r>
              <a:rPr lang="en-US" sz="1200" baseline="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 a sidewalk pipe, then attending a VLAWMO workshop. Yard consisted of p</a:t>
            </a:r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oor construction soil, compost improvements.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D22CE-D84C-40B8-AC56-E4027694C6B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643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Draft template</a:t>
            </a:r>
            <a:r>
              <a:rPr lang="en-US" baseline="0" dirty="0" smtClean="0"/>
              <a:t> for modification.  It is assumed that the target audience is people who own functional </a:t>
            </a:r>
            <a:r>
              <a:rPr lang="en-US" baseline="0" dirty="0" err="1" smtClean="0"/>
              <a:t>raingardens</a:t>
            </a:r>
            <a:r>
              <a:rPr lang="en-US" baseline="0" dirty="0" smtClean="0"/>
              <a:t> (already designed and installed).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D22CE-D84C-40B8-AC56-E4027694C6B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43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D22CE-D84C-40B8-AC56-E4027694C6B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83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D22CE-D84C-40B8-AC56-E4027694C6B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53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Make it easy to tell planted vs. sneak 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bg1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Mulch keeps out weeds, prevents erosion, amends soil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D22CE-D84C-40B8-AC56-E4027694C6B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47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Make it easy to tell planted vs. sneak 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bg1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Mulch keeps out weeds, prevents erosion, amends soil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bg1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Gina’s example: Adaptation to yard</a:t>
            </a:r>
            <a:r>
              <a:rPr lang="en-US" sz="1200" baseline="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 needs/responses, 2</a:t>
            </a:r>
            <a:r>
              <a:rPr lang="en-US" sz="1200" baseline="300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nd</a:t>
            </a:r>
            <a:r>
              <a:rPr lang="en-US" sz="1200" baseline="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 raingarden addition, 2 years of observation/actions</a:t>
            </a:r>
            <a:endParaRPr lang="en-US" sz="1200" dirty="0" smtClean="0">
              <a:solidFill>
                <a:schemeClr val="bg1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D22CE-D84C-40B8-AC56-E4027694C6B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5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Make it easy to tell planted vs. sneak 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bg1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Mulch keeps out weeds, prevents erosion, amends soil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D22CE-D84C-40B8-AC56-E4027694C6B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25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Make it easy to tell planted vs. sneak 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bg1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Mulch keeps out weeds, prevents erosion, amends soil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bg1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Suzanne’s example: Poor drainage, planting lilies, a raingarden,</a:t>
            </a:r>
            <a:r>
              <a:rPr lang="en-US" sz="1200" baseline="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 a sidewalk pipe, then attending a VLAWMO workshop. Yard consisted of p</a:t>
            </a:r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oor construction soil, compost improvements.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D22CE-D84C-40B8-AC56-E4027694C6B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91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D22CE-D84C-40B8-AC56-E4027694C6B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084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90400-A7CD-49D3-8536-F26D02A41988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7EF3B-A039-456F-A8A4-9975AE08A6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74" t="24297" r="1581" b="38048"/>
          <a:stretch/>
        </p:blipFill>
        <p:spPr>
          <a:xfrm rot="16200000">
            <a:off x="1141674" y="-1220527"/>
            <a:ext cx="7013052" cy="92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2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90400-A7CD-49D3-8536-F26D02A41988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7EF3B-A039-456F-A8A4-9975AE08A6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70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90400-A7CD-49D3-8536-F26D02A41988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7EF3B-A039-456F-A8A4-9975AE08A6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96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90400-A7CD-49D3-8536-F26D02A41988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7EF3B-A039-456F-A8A4-9975AE08A6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74" t="24297" r="1581" b="38048"/>
          <a:stretch/>
        </p:blipFill>
        <p:spPr>
          <a:xfrm rot="16200000">
            <a:off x="1141674" y="-1220527"/>
            <a:ext cx="7013052" cy="92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56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90400-A7CD-49D3-8536-F26D02A41988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7EF3B-A039-456F-A8A4-9975AE08A6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74" t="24297" r="1581" b="38048"/>
          <a:stretch/>
        </p:blipFill>
        <p:spPr>
          <a:xfrm rot="16200000">
            <a:off x="1141674" y="-1220527"/>
            <a:ext cx="7013052" cy="92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46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90400-A7CD-49D3-8536-F26D02A41988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7EF3B-A039-456F-A8A4-9975AE08A6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74" t="24297" r="1581" b="38048"/>
          <a:stretch/>
        </p:blipFill>
        <p:spPr>
          <a:xfrm rot="16200000">
            <a:off x="1141674" y="-1220527"/>
            <a:ext cx="7013052" cy="92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34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90400-A7CD-49D3-8536-F26D02A41988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7EF3B-A039-456F-A8A4-9975AE08A6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74" t="24297" r="1581" b="38048"/>
          <a:stretch/>
        </p:blipFill>
        <p:spPr>
          <a:xfrm rot="16200000">
            <a:off x="1141674" y="-1220527"/>
            <a:ext cx="7013052" cy="92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02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90400-A7CD-49D3-8536-F26D02A41988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7EF3B-A039-456F-A8A4-9975AE08A6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74" t="24297" r="1581" b="38048"/>
          <a:stretch/>
        </p:blipFill>
        <p:spPr>
          <a:xfrm rot="16200000">
            <a:off x="1141674" y="-1220527"/>
            <a:ext cx="7013052" cy="92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6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90400-A7CD-49D3-8536-F26D02A41988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7EF3B-A039-456F-A8A4-9975AE08A6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74" t="24297" r="1581" b="38048"/>
          <a:stretch/>
        </p:blipFill>
        <p:spPr>
          <a:xfrm rot="16200000">
            <a:off x="1141674" y="-1220527"/>
            <a:ext cx="7013052" cy="92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81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90400-A7CD-49D3-8536-F26D02A41988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7EF3B-A039-456F-A8A4-9975AE08A6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0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90400-A7CD-49D3-8536-F26D02A41988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7EF3B-A039-456F-A8A4-9975AE08A6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844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90400-A7CD-49D3-8536-F26D02A41988}" type="datetimeFigureOut">
              <a:rPr lang="en-US" smtClean="0"/>
              <a:pPr/>
              <a:t>6/15/2018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7EF3B-A039-456F-A8A4-9975AE08A6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74" t="24297" r="1581" b="38048"/>
          <a:stretch/>
        </p:blipFill>
        <p:spPr>
          <a:xfrm rot="16200000">
            <a:off x="1141674" y="-1220527"/>
            <a:ext cx="7013052" cy="92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37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3.jpeg"/><Relationship Id="rId7" Type="http://schemas.openxmlformats.org/officeDocument/2006/relationships/image" Target="../media/image56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hyperlink" Target="http://www.amazon.com/gp/product/images/B0000ES6P2/ref=dp_image_0?ie=UTF8&amp;n=286168&amp;s=garden" TargetMode="Externa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g"/><Relationship Id="rId4" Type="http://schemas.openxmlformats.org/officeDocument/2006/relationships/image" Target="../media/image1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g"/><Relationship Id="rId4" Type="http://schemas.openxmlformats.org/officeDocument/2006/relationships/image" Target="../media/image1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wmf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228600"/>
            <a:ext cx="6172200" cy="1981200"/>
          </a:xfrm>
          <a:prstGeom prst="roundRect">
            <a:avLst/>
          </a:prstGeom>
          <a:solidFill>
            <a:srgbClr val="9FA617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798" y="127337"/>
            <a:ext cx="56388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300" dirty="0" smtClean="0">
                <a:solidFill>
                  <a:srgbClr val="063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Raingarden</a:t>
            </a:r>
            <a:endParaRPr lang="en-US" sz="6000" b="1" spc="300" dirty="0">
              <a:solidFill>
                <a:srgbClr val="0635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752600"/>
            <a:ext cx="4953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6357A"/>
                </a:solidFill>
                <a:latin typeface="Franklin Gothic Book" panose="020B0503020102020204" pitchFamily="34" charset="0"/>
                <a:cs typeface="Times New Roman" pitchFamily="18" charset="0"/>
              </a:rPr>
              <a:t>Tips to keep your </a:t>
            </a:r>
            <a:r>
              <a:rPr lang="en-US" sz="2400" b="1" dirty="0" smtClean="0">
                <a:solidFill>
                  <a:srgbClr val="06357A"/>
                </a:solidFill>
                <a:latin typeface="Franklin Gothic Book" panose="020B0503020102020204" pitchFamily="34" charset="0"/>
                <a:cs typeface="Times New Roman" pitchFamily="18" charset="0"/>
              </a:rPr>
              <a:t>raingarden thriving</a:t>
            </a:r>
            <a:endParaRPr lang="en-US" sz="2400" b="1" dirty="0">
              <a:solidFill>
                <a:srgbClr val="06357A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723" y="685800"/>
            <a:ext cx="74124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M</a:t>
            </a:r>
            <a:r>
              <a:rPr lang="en-US" sz="72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aintenance</a:t>
            </a:r>
            <a:endParaRPr lang="en-US" sz="7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3723" y="4965812"/>
            <a:ext cx="499110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cs typeface="Times New Roman" pitchFamily="18" charset="0"/>
              </a:rPr>
              <a:t>June 13</a:t>
            </a:r>
            <a:r>
              <a:rPr lang="en-US" sz="36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cs typeface="Times New Roman" pitchFamily="18" charset="0"/>
              </a:rPr>
              <a:t>th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cs typeface="Times New Roman" pitchFamily="18" charset="0"/>
              </a:rPr>
              <a:t>, 2018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cs typeface="Times New Roman" pitchFamily="18" charset="0"/>
              </a:rPr>
              <a:t>Nick Voss </a:t>
            </a:r>
          </a:p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cs typeface="Times New Roman" pitchFamily="18" charset="0"/>
              </a:rPr>
              <a:t>Education &amp; Outreach Coordinator</a:t>
            </a:r>
          </a:p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cs typeface="Times New Roman" pitchFamily="18" charset="0"/>
              </a:rPr>
              <a:t>Guests: Gina Schmidt &amp; Suzanne Ryan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526" y="4440637"/>
            <a:ext cx="1156782" cy="18077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67600" y="6229290"/>
            <a:ext cx="1558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300" dirty="0" smtClean="0">
                <a:solidFill>
                  <a:schemeClr val="bg1"/>
                </a:solidFill>
                <a:latin typeface="Franklin Gothic Demi" panose="020B0703020102020204" pitchFamily="34" charset="0"/>
                <a:cs typeface="Times New Roman" pitchFamily="18" charset="0"/>
              </a:rPr>
              <a:t>VLAWMO</a:t>
            </a:r>
          </a:p>
        </p:txBody>
      </p:sp>
    </p:spTree>
    <p:extLst>
      <p:ext uri="{BB962C8B-B14F-4D97-AF65-F5344CB8AC3E}">
        <p14:creationId xmlns:p14="http://schemas.microsoft.com/office/powerpoint/2010/main" val="413949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3886200" y="1999214"/>
            <a:ext cx="5085873" cy="1201186"/>
          </a:xfrm>
          <a:prstGeom prst="roundRect">
            <a:avLst/>
          </a:prstGeom>
          <a:solidFill>
            <a:srgbClr val="5F6062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75199" y="69598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E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Early Spring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3400" y="113437"/>
            <a:ext cx="7696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Seasonal Strategies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29526" y="1400043"/>
            <a:ext cx="5085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cs typeface="Times New Roman" pitchFamily="18" charset="0"/>
              </a:rPr>
              <a:t>Cut back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cs typeface="Times New Roman" pitchFamily="18" charset="0"/>
              </a:rPr>
              <a:t>w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cs typeface="Times New Roman" pitchFamily="18" charset="0"/>
              </a:rPr>
              <a:t>inter stand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824" y="3718303"/>
            <a:ext cx="3852893" cy="28896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829527" y="2108537"/>
            <a:ext cx="5085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E674"/>
                </a:solidFill>
                <a:latin typeface="Franklin Gothic Book" panose="020B0503020102020204" pitchFamily="34" charset="0"/>
                <a:cs typeface="Times New Roman" pitchFamily="18" charset="0"/>
              </a:rPr>
              <a:t>Cut back within a few inches of the ground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E674"/>
                </a:solidFill>
                <a:latin typeface="Franklin Gothic Book" panose="020B0503020102020204" pitchFamily="34" charset="0"/>
                <a:cs typeface="Times New Roman" pitchFamily="18" charset="0"/>
              </a:rPr>
              <a:t>Flag good plants in the fall to easily decipher them from Spring weeds</a:t>
            </a:r>
          </a:p>
        </p:txBody>
      </p:sp>
    </p:spTree>
    <p:extLst>
      <p:ext uri="{BB962C8B-B14F-4D97-AF65-F5344CB8AC3E}">
        <p14:creationId xmlns:p14="http://schemas.microsoft.com/office/powerpoint/2010/main" val="393442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095272" y="2017891"/>
            <a:ext cx="4876801" cy="1334909"/>
          </a:xfrm>
          <a:prstGeom prst="roundRect">
            <a:avLst/>
          </a:prstGeom>
          <a:solidFill>
            <a:srgbClr val="5F6062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58000" y="69598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E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Early Spring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3400" y="113437"/>
            <a:ext cx="7696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Seasonal Strategies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5127" y="1403866"/>
            <a:ext cx="6000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cs typeface="Times New Roman" pitchFamily="18" charset="0"/>
              </a:rPr>
              <a:t>Remove sediment and litter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95273" y="2055368"/>
            <a:ext cx="472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E674"/>
                </a:solidFill>
                <a:latin typeface="Franklin Gothic Book" panose="020B0503020102020204" pitchFamily="34" charset="0"/>
                <a:cs typeface="Times New Roman" pitchFamily="18" charset="0"/>
              </a:rPr>
              <a:t>Trash, dirt, salt, sand from winter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E674"/>
                </a:solidFill>
                <a:latin typeface="Franklin Gothic Book" panose="020B0503020102020204" pitchFamily="34" charset="0"/>
                <a:cs typeface="Times New Roman" pitchFamily="18" charset="0"/>
              </a:rPr>
              <a:t>Dispose as trash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E674"/>
                </a:solidFill>
                <a:latin typeface="Franklin Gothic Book" panose="020B0503020102020204" pitchFamily="34" charset="0"/>
                <a:cs typeface="Times New Roman" pitchFamily="18" charset="0"/>
              </a:rPr>
              <a:t>No shortcuts: disposing in diches, etc.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E674"/>
                </a:solidFill>
                <a:latin typeface="Franklin Gothic Book" panose="020B0503020102020204" pitchFamily="34" charset="0"/>
                <a:cs typeface="Times New Roman" pitchFamily="18" charset="0"/>
              </a:rPr>
              <a:t>Key asset to water quality</a:t>
            </a:r>
          </a:p>
        </p:txBody>
      </p:sp>
      <p:pic>
        <p:nvPicPr>
          <p:cNvPr id="14" name="Picture 2" descr="IMG_02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1" t="17637" r="3299" b="5486"/>
          <a:stretch/>
        </p:blipFill>
        <p:spPr bwMode="auto">
          <a:xfrm>
            <a:off x="4095273" y="3458250"/>
            <a:ext cx="4800600" cy="3094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Documents and Settings\Miab9\Desktop\P72818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34702"/>
            <a:ext cx="3391854" cy="452171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09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724400" y="2057400"/>
            <a:ext cx="4247673" cy="1143000"/>
          </a:xfrm>
          <a:prstGeom prst="roundRect">
            <a:avLst/>
          </a:prstGeom>
          <a:solidFill>
            <a:srgbClr val="5F6062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75199" y="69598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E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Early Spring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3400" y="113437"/>
            <a:ext cx="7696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Seasonal Strategies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29527" y="1385500"/>
            <a:ext cx="508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cs typeface="Times New Roman" pitchFamily="18" charset="0"/>
              </a:rPr>
              <a:t>Weeding and edging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424" y="2108537"/>
            <a:ext cx="4342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E674"/>
                </a:solidFill>
                <a:latin typeface="Franklin Gothic Book" panose="020B0503020102020204" pitchFamily="34" charset="0"/>
                <a:cs typeface="Times New Roman" pitchFamily="18" charset="0"/>
              </a:rPr>
              <a:t>Dig out cool season grasses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E674"/>
                </a:solidFill>
                <a:latin typeface="Franklin Gothic Book" panose="020B0503020102020204" pitchFamily="34" charset="0"/>
                <a:cs typeface="Times New Roman" pitchFamily="18" charset="0"/>
              </a:rPr>
              <a:t>Delineate garden, mow perimeter 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E674"/>
                </a:solidFill>
                <a:latin typeface="Franklin Gothic Book" panose="020B0503020102020204" pitchFamily="34" charset="0"/>
                <a:cs typeface="Times New Roman" pitchFamily="18" charset="0"/>
              </a:rPr>
              <a:t>Replenish 3” of mulch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43"/>
          <a:stretch/>
        </p:blipFill>
        <p:spPr>
          <a:xfrm>
            <a:off x="5400436" y="3352800"/>
            <a:ext cx="3352800" cy="32675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-3603586" y="1075253"/>
            <a:ext cx="360358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cs typeface="Times New Roman" pitchFamily="18" charset="0"/>
              </a:rPr>
              <a:t>Aesthetics</a:t>
            </a:r>
          </a:p>
          <a:p>
            <a:r>
              <a:rPr lang="en-US" sz="1400" b="1" dirty="0" smtClean="0">
                <a:latin typeface="Franklin Gothic Book" panose="020B0503020102020204" pitchFamily="34" charset="0"/>
                <a:cs typeface="Times New Roman" pitchFamily="18" charset="0"/>
              </a:rPr>
              <a:t>Weeding: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Franklin Gothic Book" panose="020B0503020102020204" pitchFamily="34" charset="0"/>
                <a:cs typeface="Times New Roman" pitchFamily="18" charset="0"/>
              </a:rPr>
              <a:t>S</a:t>
            </a:r>
            <a:r>
              <a:rPr lang="en-US" sz="1200" dirty="0" smtClean="0">
                <a:latin typeface="Franklin Gothic Book" panose="020B0503020102020204" pitchFamily="34" charset="0"/>
                <a:cs typeface="Times New Roman" pitchFamily="18" charset="0"/>
              </a:rPr>
              <a:t>implify planting, plant in </a:t>
            </a:r>
            <a:r>
              <a:rPr lang="en-US" sz="1200" dirty="0" err="1" smtClean="0">
                <a:latin typeface="Franklin Gothic Book" panose="020B0503020102020204" pitchFamily="34" charset="0"/>
                <a:cs typeface="Times New Roman" pitchFamily="18" charset="0"/>
              </a:rPr>
              <a:t>massings</a:t>
            </a:r>
            <a:r>
              <a:rPr lang="en-US" sz="1200" dirty="0" smtClean="0">
                <a:latin typeface="Franklin Gothic Book" panose="020B0503020102020204" pitchFamily="34" charset="0"/>
                <a:cs typeface="Times New Roman" pitchFamily="18" charset="0"/>
              </a:rPr>
              <a:t>. Keep mulch at 3” for a few years. Mulch breaks down 1.5”/</a:t>
            </a:r>
            <a:r>
              <a:rPr lang="en-US" sz="1200" dirty="0" err="1" smtClean="0">
                <a:latin typeface="Franklin Gothic Book" panose="020B0503020102020204" pitchFamily="34" charset="0"/>
                <a:cs typeface="Times New Roman" pitchFamily="18" charset="0"/>
              </a:rPr>
              <a:t>yr</a:t>
            </a:r>
            <a:endParaRPr lang="en-US" sz="1200" dirty="0" smtClean="0">
              <a:latin typeface="Franklin Gothic Book" panose="020B0503020102020204" pitchFamily="34" charset="0"/>
              <a:cs typeface="Times New Roman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Franklin Gothic Book" panose="020B0503020102020204" pitchFamily="34" charset="0"/>
                <a:cs typeface="Times New Roman" pitchFamily="18" charset="0"/>
              </a:rPr>
              <a:t>Keep a list of what should be there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Franklin Gothic Book" panose="020B0503020102020204" pitchFamily="34" charset="0"/>
                <a:cs typeface="Times New Roman" pitchFamily="18" charset="0"/>
              </a:rPr>
              <a:t>Maintain edging, mow perimeters away from garden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Franklin Gothic Book" panose="020B0503020102020204" pitchFamily="34" charset="0"/>
                <a:cs typeface="Times New Roman" pitchFamily="18" charset="0"/>
              </a:rPr>
              <a:t>Plugs can dry out, trees establish quick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Franklin Gothic Book" panose="020B0503020102020204" pitchFamily="34" charset="0"/>
                <a:cs typeface="Times New Roman" pitchFamily="18" charset="0"/>
              </a:rPr>
              <a:t>Weeds and grasses start small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Franklin Gothic Book" panose="020B0503020102020204" pitchFamily="34" charset="0"/>
                <a:cs typeface="Times New Roman" pitchFamily="18" charset="0"/>
              </a:rPr>
              <a:t>Annual: pull before they seed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Franklin Gothic Book" panose="020B0503020102020204" pitchFamily="34" charset="0"/>
                <a:cs typeface="Times New Roman" pitchFamily="18" charset="0"/>
              </a:rPr>
              <a:t>Perennial: pull tap roots, dig out running roots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Franklin Gothic Book" panose="020B0503020102020204" pitchFamily="34" charset="0"/>
                <a:cs typeface="Times New Roman" pitchFamily="18" charset="0"/>
              </a:rPr>
              <a:t>Gaps mean weeds: new plants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Franklin Gothic Book" panose="020B0503020102020204" pitchFamily="34" charset="0"/>
                <a:cs typeface="Times New Roman" pitchFamily="18" charset="0"/>
              </a:rPr>
              <a:t>Keep up on weeds before they’re terrible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Franklin Gothic Book" panose="020B0503020102020204" pitchFamily="34" charset="0"/>
                <a:cs typeface="Times New Roman" pitchFamily="18" charset="0"/>
              </a:rPr>
              <a:t>Pull grasses after rain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Franklin Gothic Book" panose="020B0503020102020204" pitchFamily="34" charset="0"/>
                <a:cs typeface="Times New Roman" pitchFamily="18" charset="0"/>
              </a:rPr>
              <a:t>Extreme cases: start over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Franklin Gothic Book" panose="020B0503020102020204" pitchFamily="34" charset="0"/>
                <a:cs typeface="Times New Roman" pitchFamily="18" charset="0"/>
              </a:rPr>
              <a:t>Dig out best plants, excavate or </a:t>
            </a:r>
            <a:r>
              <a:rPr lang="en-US" sz="1200" dirty="0" err="1" smtClean="0">
                <a:latin typeface="Franklin Gothic Book" panose="020B0503020102020204" pitchFamily="34" charset="0"/>
                <a:cs typeface="Times New Roman" pitchFamily="18" charset="0"/>
              </a:rPr>
              <a:t>glyphosphate</a:t>
            </a:r>
            <a:endParaRPr lang="en-US" sz="1200" dirty="0" smtClean="0">
              <a:latin typeface="Franklin Gothic Book" panose="020B0503020102020204" pitchFamily="34" charset="0"/>
              <a:cs typeface="Times New Roman" pitchFamily="18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Franklin Gothic Book" panose="020B0503020102020204" pitchFamily="34" charset="0"/>
                <a:cs typeface="Times New Roman" pitchFamily="18" charset="0"/>
              </a:rPr>
              <a:t>Clear mulch and lay black plastic around plants</a:t>
            </a:r>
            <a:endParaRPr lang="en-US" sz="1400" dirty="0" smtClean="0">
              <a:latin typeface="Franklin Gothic Book" panose="020B0503020102020204" pitchFamily="34" charset="0"/>
              <a:cs typeface="Times New Roman" pitchFamily="18" charset="0"/>
            </a:endParaRPr>
          </a:p>
          <a:p>
            <a:endParaRPr lang="en-US" sz="1600" b="1" dirty="0" smtClean="0">
              <a:solidFill>
                <a:srgbClr val="06357A"/>
              </a:solidFill>
              <a:latin typeface="Franklin Gothic Demi" panose="020B0703020102020204" pitchFamily="34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79585" y="3352799"/>
            <a:ext cx="4332115" cy="3115144"/>
          </a:xfrm>
          <a:prstGeom prst="roundRect">
            <a:avLst/>
          </a:prstGeom>
          <a:solidFill>
            <a:srgbClr val="5F6062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08805" y="3496866"/>
            <a:ext cx="438510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E674"/>
                </a:solidFill>
                <a:latin typeface="Franklin Gothic Book" panose="020B0503020102020204" pitchFamily="34" charset="0"/>
                <a:cs typeface="Times New Roman" pitchFamily="18" charset="0"/>
              </a:rPr>
              <a:t>Keep a list of what should be there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E674"/>
                </a:solidFill>
                <a:latin typeface="Franklin Gothic Book" panose="020B0503020102020204" pitchFamily="34" charset="0"/>
                <a:cs typeface="Times New Roman" pitchFamily="18" charset="0"/>
              </a:rPr>
              <a:t>Fill gaps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E674"/>
                </a:solidFill>
                <a:latin typeface="Franklin Gothic Book" panose="020B0503020102020204" pitchFamily="34" charset="0"/>
                <a:cs typeface="Times New Roman" pitchFamily="18" charset="0"/>
              </a:rPr>
              <a:t>Annual weeds: pull before they seed.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E674"/>
                </a:solidFill>
                <a:latin typeface="Franklin Gothic Book" panose="020B0503020102020204" pitchFamily="34" charset="0"/>
                <a:cs typeface="Times New Roman" pitchFamily="18" charset="0"/>
              </a:rPr>
              <a:t>Perennial: Pull tap roots, dig out running roots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E674"/>
                </a:solidFill>
                <a:latin typeface="Franklin Gothic Book" panose="020B0503020102020204" pitchFamily="34" charset="0"/>
                <a:cs typeface="Times New Roman" pitchFamily="18" charset="0"/>
              </a:rPr>
              <a:t>Keep up gradually before it gets difficult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E674"/>
                </a:solidFill>
                <a:latin typeface="Franklin Gothic Book" panose="020B0503020102020204" pitchFamily="34" charset="0"/>
                <a:cs typeface="Times New Roman" pitchFamily="18" charset="0"/>
              </a:rPr>
              <a:t>Pull grasses after rain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rgbClr val="FFE674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03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975199" y="69598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E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Early Spring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3400" y="113437"/>
            <a:ext cx="7696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Seasonal Strategies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29527" y="1385500"/>
            <a:ext cx="508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cs typeface="Times New Roman" pitchFamily="18" charset="0"/>
              </a:rPr>
              <a:t>Weeding and edging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  <a:cs typeface="Times New Roman" pitchFamily="18" charset="0"/>
            </a:endParaRPr>
          </a:p>
        </p:txBody>
      </p:sp>
      <p:pic>
        <p:nvPicPr>
          <p:cNvPr id="16" name="Picture 3" descr="C:\Documents and Settings\Miab9\Desktop\35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7" r="10336"/>
          <a:stretch/>
        </p:blipFill>
        <p:spPr bwMode="auto">
          <a:xfrm>
            <a:off x="4648200" y="2743200"/>
            <a:ext cx="4214006" cy="328133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IMG_1945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327806" y="2743200"/>
            <a:ext cx="4339093" cy="3281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-3603586" y="1075253"/>
            <a:ext cx="360358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cs typeface="Times New Roman" pitchFamily="18" charset="0"/>
              </a:rPr>
              <a:t>Aesthetics</a:t>
            </a:r>
          </a:p>
          <a:p>
            <a:r>
              <a:rPr lang="en-US" sz="1400" b="1" dirty="0" smtClean="0">
                <a:latin typeface="Franklin Gothic Book" panose="020B0503020102020204" pitchFamily="34" charset="0"/>
                <a:cs typeface="Times New Roman" pitchFamily="18" charset="0"/>
              </a:rPr>
              <a:t>Weeding: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Franklin Gothic Book" panose="020B0503020102020204" pitchFamily="34" charset="0"/>
                <a:cs typeface="Times New Roman" pitchFamily="18" charset="0"/>
              </a:rPr>
              <a:t>S</a:t>
            </a:r>
            <a:r>
              <a:rPr lang="en-US" sz="1200" dirty="0" smtClean="0">
                <a:latin typeface="Franklin Gothic Book" panose="020B0503020102020204" pitchFamily="34" charset="0"/>
                <a:cs typeface="Times New Roman" pitchFamily="18" charset="0"/>
              </a:rPr>
              <a:t>implify planting, plant in </a:t>
            </a:r>
            <a:r>
              <a:rPr lang="en-US" sz="1200" dirty="0" err="1" smtClean="0">
                <a:latin typeface="Franklin Gothic Book" panose="020B0503020102020204" pitchFamily="34" charset="0"/>
                <a:cs typeface="Times New Roman" pitchFamily="18" charset="0"/>
              </a:rPr>
              <a:t>massings</a:t>
            </a:r>
            <a:r>
              <a:rPr lang="en-US" sz="1200" dirty="0" smtClean="0">
                <a:latin typeface="Franklin Gothic Book" panose="020B0503020102020204" pitchFamily="34" charset="0"/>
                <a:cs typeface="Times New Roman" pitchFamily="18" charset="0"/>
              </a:rPr>
              <a:t>. Keep mulch at 3” for a few years. Mulch breaks down 1.5”/</a:t>
            </a:r>
            <a:r>
              <a:rPr lang="en-US" sz="1200" dirty="0" err="1" smtClean="0">
                <a:latin typeface="Franklin Gothic Book" panose="020B0503020102020204" pitchFamily="34" charset="0"/>
                <a:cs typeface="Times New Roman" pitchFamily="18" charset="0"/>
              </a:rPr>
              <a:t>yr</a:t>
            </a:r>
            <a:endParaRPr lang="en-US" sz="1200" dirty="0" smtClean="0">
              <a:latin typeface="Franklin Gothic Book" panose="020B0503020102020204" pitchFamily="34" charset="0"/>
              <a:cs typeface="Times New Roman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Franklin Gothic Book" panose="020B0503020102020204" pitchFamily="34" charset="0"/>
                <a:cs typeface="Times New Roman" pitchFamily="18" charset="0"/>
              </a:rPr>
              <a:t>Keep a list of what should be there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Franklin Gothic Book" panose="020B0503020102020204" pitchFamily="34" charset="0"/>
                <a:cs typeface="Times New Roman" pitchFamily="18" charset="0"/>
              </a:rPr>
              <a:t>Maintain edging, mow perimeters away from garden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Franklin Gothic Book" panose="020B0503020102020204" pitchFamily="34" charset="0"/>
                <a:cs typeface="Times New Roman" pitchFamily="18" charset="0"/>
              </a:rPr>
              <a:t>Plugs can dry out, trees establish quick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Franklin Gothic Book" panose="020B0503020102020204" pitchFamily="34" charset="0"/>
                <a:cs typeface="Times New Roman" pitchFamily="18" charset="0"/>
              </a:rPr>
              <a:t>Weeds and grasses start small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Franklin Gothic Book" panose="020B0503020102020204" pitchFamily="34" charset="0"/>
                <a:cs typeface="Times New Roman" pitchFamily="18" charset="0"/>
              </a:rPr>
              <a:t>Annual: pull before they seed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Franklin Gothic Book" panose="020B0503020102020204" pitchFamily="34" charset="0"/>
                <a:cs typeface="Times New Roman" pitchFamily="18" charset="0"/>
              </a:rPr>
              <a:t>Perennial: pull tap roots, dig out running roots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Franklin Gothic Book" panose="020B0503020102020204" pitchFamily="34" charset="0"/>
                <a:cs typeface="Times New Roman" pitchFamily="18" charset="0"/>
              </a:rPr>
              <a:t>Gaps mean weeds: new plants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Franklin Gothic Book" panose="020B0503020102020204" pitchFamily="34" charset="0"/>
                <a:cs typeface="Times New Roman" pitchFamily="18" charset="0"/>
              </a:rPr>
              <a:t>Keep up on weeds before they’re terrible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Franklin Gothic Book" panose="020B0503020102020204" pitchFamily="34" charset="0"/>
                <a:cs typeface="Times New Roman" pitchFamily="18" charset="0"/>
              </a:rPr>
              <a:t>Pull grasses after rain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Franklin Gothic Book" panose="020B0503020102020204" pitchFamily="34" charset="0"/>
                <a:cs typeface="Times New Roman" pitchFamily="18" charset="0"/>
              </a:rPr>
              <a:t>Extreme cases: start over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Franklin Gothic Book" panose="020B0503020102020204" pitchFamily="34" charset="0"/>
                <a:cs typeface="Times New Roman" pitchFamily="18" charset="0"/>
              </a:rPr>
              <a:t>Dig out best plants, excavate or </a:t>
            </a:r>
            <a:r>
              <a:rPr lang="en-US" sz="1200" dirty="0" err="1" smtClean="0">
                <a:latin typeface="Franklin Gothic Book" panose="020B0503020102020204" pitchFamily="34" charset="0"/>
                <a:cs typeface="Times New Roman" pitchFamily="18" charset="0"/>
              </a:rPr>
              <a:t>glyphosphate</a:t>
            </a:r>
            <a:endParaRPr lang="en-US" sz="1200" dirty="0" smtClean="0">
              <a:latin typeface="Franklin Gothic Book" panose="020B0503020102020204" pitchFamily="34" charset="0"/>
              <a:cs typeface="Times New Roman" pitchFamily="18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Franklin Gothic Book" panose="020B0503020102020204" pitchFamily="34" charset="0"/>
                <a:cs typeface="Times New Roman" pitchFamily="18" charset="0"/>
              </a:rPr>
              <a:t>Clear mulch and lay black plastic around plants</a:t>
            </a:r>
            <a:endParaRPr lang="en-US" sz="1400" dirty="0" smtClean="0">
              <a:latin typeface="Franklin Gothic Book" panose="020B0503020102020204" pitchFamily="34" charset="0"/>
              <a:cs typeface="Times New Roman" pitchFamily="18" charset="0"/>
            </a:endParaRPr>
          </a:p>
          <a:p>
            <a:endParaRPr lang="en-US" sz="1600" b="1" dirty="0" smtClean="0">
              <a:solidFill>
                <a:srgbClr val="06357A"/>
              </a:solidFill>
              <a:latin typeface="Franklin Gothic Demi" panose="020B07030201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14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O:\Education and Outreach\SWCD Programs\Blue Thumb\2012\raingarden maintenance train the trainer\Photos\time to divi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21691"/>
            <a:ext cx="4953000" cy="371475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92310" y="727757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E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Mid/late </a:t>
            </a:r>
            <a:r>
              <a:rPr lang="en-US" sz="3200" b="1" dirty="0">
                <a:solidFill>
                  <a:srgbClr val="FFE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Spring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43400" y="129956"/>
            <a:ext cx="7696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Seasonal Strategies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67025" y="1943339"/>
            <a:ext cx="3226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cs typeface="Times New Roman" pitchFamily="18" charset="0"/>
              </a:rPr>
              <a:t>Divide plants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784859" y="2589670"/>
            <a:ext cx="3282941" cy="1525130"/>
          </a:xfrm>
          <a:prstGeom prst="roundRect">
            <a:avLst/>
          </a:prstGeom>
          <a:solidFill>
            <a:srgbClr val="5F6062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715000" y="2698993"/>
            <a:ext cx="32262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E674"/>
                </a:solidFill>
                <a:latin typeface="Franklin Gothic Book" panose="020B0503020102020204" pitchFamily="34" charset="0"/>
                <a:cs typeface="Times New Roman" pitchFamily="18" charset="0"/>
              </a:rPr>
              <a:t>If grown 2-3 times their size in 3 </a:t>
            </a:r>
            <a:r>
              <a:rPr lang="en-US" sz="2000" b="1" dirty="0" err="1" smtClean="0">
                <a:solidFill>
                  <a:srgbClr val="FFE674"/>
                </a:solidFill>
                <a:latin typeface="Franklin Gothic Book" panose="020B0503020102020204" pitchFamily="34" charset="0"/>
                <a:cs typeface="Times New Roman" pitchFamily="18" charset="0"/>
              </a:rPr>
              <a:t>yrs</a:t>
            </a:r>
            <a:endParaRPr lang="en-US" sz="2000" b="1" dirty="0" smtClean="0">
              <a:solidFill>
                <a:srgbClr val="FFE674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E674"/>
                </a:solidFill>
                <a:latin typeface="Franklin Gothic Book" panose="020B0503020102020204" pitchFamily="34" charset="0"/>
                <a:cs typeface="Times New Roman" pitchFamily="18" charset="0"/>
              </a:rPr>
              <a:t>Outgrowing their space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E674"/>
                </a:solidFill>
                <a:latin typeface="Franklin Gothic Book" panose="020B0503020102020204" pitchFamily="34" charset="0"/>
                <a:cs typeface="Times New Roman" pitchFamily="18" charset="0"/>
              </a:rPr>
              <a:t>“Doughnut” plants</a:t>
            </a:r>
          </a:p>
        </p:txBody>
      </p:sp>
    </p:spTree>
    <p:extLst>
      <p:ext uri="{BB962C8B-B14F-4D97-AF65-F5344CB8AC3E}">
        <p14:creationId xmlns:p14="http://schemas.microsoft.com/office/powerpoint/2010/main" val="141892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77000" y="74426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E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Mid/late </a:t>
            </a:r>
            <a:r>
              <a:rPr lang="en-US" sz="2800" b="1" dirty="0">
                <a:solidFill>
                  <a:srgbClr val="FFE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Spring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9600" y="152400"/>
            <a:ext cx="7696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Seasonal Strategies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5102" y="1909292"/>
            <a:ext cx="3688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cs typeface="Times New Roman" pitchFamily="18" charset="0"/>
              </a:rPr>
              <a:t>Divide plants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125995" y="2589670"/>
            <a:ext cx="3941805" cy="2515730"/>
          </a:xfrm>
          <a:prstGeom prst="roundRect">
            <a:avLst/>
          </a:prstGeom>
          <a:solidFill>
            <a:srgbClr val="5F6062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105400" y="2698993"/>
            <a:ext cx="38358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E674"/>
                </a:solidFill>
                <a:latin typeface="Franklin Gothic Book" panose="020B0503020102020204" pitchFamily="34" charset="0"/>
                <a:cs typeface="Times New Roman" pitchFamily="18" charset="0"/>
              </a:rPr>
              <a:t>When plants are actively growing, leaf growth still small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E674"/>
                </a:solidFill>
                <a:latin typeface="Franklin Gothic Book" panose="020B0503020102020204" pitchFamily="34" charset="0"/>
                <a:cs typeface="Times New Roman" pitchFamily="18" charset="0"/>
              </a:rPr>
              <a:t>Dig and remove entire plant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E674"/>
                </a:solidFill>
                <a:latin typeface="Franklin Gothic Book" panose="020B0503020102020204" pitchFamily="34" charset="0"/>
                <a:cs typeface="Times New Roman" pitchFamily="18" charset="0"/>
              </a:rPr>
              <a:t>Split by pulling apart by hand or with potato forks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E674"/>
                </a:solidFill>
                <a:latin typeface="Franklin Gothic Book" panose="020B0503020102020204" pitchFamily="34" charset="0"/>
                <a:cs typeface="Times New Roman" pitchFamily="18" charset="0"/>
              </a:rPr>
              <a:t>Replant, relocate, or share divided plants </a:t>
            </a:r>
          </a:p>
        </p:txBody>
      </p:sp>
      <p:pic>
        <p:nvPicPr>
          <p:cNvPr id="9" name="Picture 2" descr="O:\Education and Outreach\SWCD Programs\Blue Thumb\2012\raingarden maintenance train the trainer\Photos\dividing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94094"/>
            <a:ext cx="3810000" cy="283845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O:\Education and Outreach\SWCD Programs\Blue Thumb\2012\raingarden maintenance train the trainer\Photos\extreme dividin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6" r="2017"/>
          <a:stretch/>
        </p:blipFill>
        <p:spPr bwMode="auto">
          <a:xfrm>
            <a:off x="381000" y="3859597"/>
            <a:ext cx="3809999" cy="274857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7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77000" y="74426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E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Mid/late </a:t>
            </a:r>
            <a:r>
              <a:rPr lang="en-US" sz="2800" b="1" dirty="0">
                <a:solidFill>
                  <a:srgbClr val="FFE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Spring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9600" y="152400"/>
            <a:ext cx="7696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Seasonal Strategies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63291" y="1981200"/>
            <a:ext cx="327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cs typeface="Times New Roman" pitchFamily="18" charset="0"/>
              </a:rPr>
              <a:t>Deer: </a:t>
            </a:r>
          </a:p>
          <a:p>
            <a:pPr algn="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cs typeface="Times New Roman" pitchFamily="18" charset="0"/>
              </a:rPr>
              <a:t>Bad Bambi!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  <a:cs typeface="Times New Roman" pitchFamily="18" charset="0"/>
            </a:endParaRPr>
          </a:p>
        </p:txBody>
      </p:sp>
      <p:pic>
        <p:nvPicPr>
          <p:cNvPr id="16" name="Picture 2" descr="O:\Education and Outreach\SWCD Programs\Blue Thumb\2012\raingarden maintenance train the trainer\Photos\de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05147"/>
            <a:ext cx="4039291" cy="273246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O:\Education and Outreach\SWCD Programs\Blue Thumb\2012\raingarden maintenance train the trainer\Photos\deer brows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32" y="744260"/>
            <a:ext cx="4077768" cy="272386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O:\Education and Outreach\SWCD Programs\Blue Thumb\2012\raingarden maintenance train the trainer\Photos\deer browse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38" y="3671607"/>
            <a:ext cx="4069662" cy="271845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82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77000" y="74426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E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Mid/late </a:t>
            </a:r>
            <a:r>
              <a:rPr lang="en-US" sz="2800" b="1" dirty="0">
                <a:solidFill>
                  <a:srgbClr val="FFE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Spring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9600" y="152400"/>
            <a:ext cx="7696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Seasonal Strategies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8800" y="1988344"/>
            <a:ext cx="327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cs typeface="Times New Roman" pitchFamily="18" charset="0"/>
              </a:rPr>
              <a:t>Deer: </a:t>
            </a:r>
          </a:p>
          <a:p>
            <a:pPr algn="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cs typeface="Times New Roman" pitchFamily="18" charset="0"/>
              </a:rPr>
              <a:t>Bad Bambi!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  <a:cs typeface="Times New Roman" pitchFamily="18" charset="0"/>
            </a:endParaRPr>
          </a:p>
        </p:txBody>
      </p:sp>
      <p:pic>
        <p:nvPicPr>
          <p:cNvPr id="8" name="Picture 2" descr="O:\Education and Outreach\SWCD Programs\Blue Thumb\2012\raingarden maintenance train the trainer\Photos\liquid fenc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7" r="13606"/>
          <a:stretch/>
        </p:blipFill>
        <p:spPr bwMode="auto">
          <a:xfrm>
            <a:off x="4114800" y="2941519"/>
            <a:ext cx="1976459" cy="351440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O:\Education and Outreach\SWCD Programs\Blue Thumb\2012\raingarden maintenance train the trainer\Photos\deersprinkl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37552"/>
            <a:ext cx="3652859" cy="521837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O:\Education and Outreach\SWCD Programs\Blue Thumb\2012\raingarden maintenance train the trainer\Photos\deer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5" r="11761"/>
          <a:stretch/>
        </p:blipFill>
        <p:spPr bwMode="auto">
          <a:xfrm>
            <a:off x="6351177" y="4439841"/>
            <a:ext cx="2488023" cy="201608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35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77000" y="74426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E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Mid/late </a:t>
            </a:r>
            <a:r>
              <a:rPr lang="en-US" sz="2800" b="1" dirty="0">
                <a:solidFill>
                  <a:srgbClr val="FFE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Spring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9600" y="152400"/>
            <a:ext cx="7696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Seasonal Strategies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42626" y="22860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cs typeface="Times New Roman" pitchFamily="18" charset="0"/>
              </a:rPr>
              <a:t>Plant Staking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0200"/>
            <a:ext cx="4458707" cy="49298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873" y="3141728"/>
            <a:ext cx="2913927" cy="338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2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77000" y="74426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E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Mid/late </a:t>
            </a:r>
            <a:r>
              <a:rPr lang="en-US" sz="2800" b="1" dirty="0">
                <a:solidFill>
                  <a:srgbClr val="FFE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Spring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9600" y="152400"/>
            <a:ext cx="7696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Seasonal Strategies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15921" y="259080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cs typeface="Times New Roman" pitchFamily="18" charset="0"/>
              </a:rPr>
              <a:t>Plant Staking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445271"/>
            <a:ext cx="3991402" cy="300851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267480"/>
            <a:ext cx="3886200" cy="51863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5822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52400" y="228600"/>
            <a:ext cx="5029200" cy="3146524"/>
          </a:xfrm>
          <a:prstGeom prst="roundRect">
            <a:avLst/>
          </a:prstGeom>
          <a:solidFill>
            <a:srgbClr val="9FA617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04798" y="228600"/>
            <a:ext cx="29718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Outline</a:t>
            </a:r>
            <a:endParaRPr lang="en-US" sz="60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8845" y="1066800"/>
            <a:ext cx="51475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6357A"/>
                </a:solidFill>
                <a:latin typeface="Franklin Gothic Book" panose="020B0503020102020204" pitchFamily="34" charset="0"/>
                <a:cs typeface="Times New Roman" pitchFamily="18" charset="0"/>
              </a:rPr>
              <a:t>Why maintenance?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6357A"/>
                </a:solidFill>
                <a:latin typeface="Franklin Gothic Book" panose="020B0503020102020204" pitchFamily="34" charset="0"/>
                <a:cs typeface="Times New Roman" pitchFamily="18" charset="0"/>
              </a:rPr>
              <a:t>Common problems and solutions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6357A"/>
                </a:solidFill>
                <a:latin typeface="Franklin Gothic Book" panose="020B0503020102020204" pitchFamily="34" charset="0"/>
                <a:cs typeface="Times New Roman" pitchFamily="18" charset="0"/>
              </a:rPr>
              <a:t>Seasonal strategies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6357A"/>
                </a:solidFill>
                <a:latin typeface="Franklin Gothic Book" panose="020B0503020102020204" pitchFamily="34" charset="0"/>
                <a:cs typeface="Times New Roman" pitchFamily="18" charset="0"/>
              </a:rPr>
              <a:t>Activity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6357A"/>
                </a:solidFill>
                <a:latin typeface="Franklin Gothic Book" panose="020B0503020102020204" pitchFamily="34" charset="0"/>
                <a:cs typeface="Times New Roman" pitchFamily="18" charset="0"/>
              </a:rPr>
              <a:t>Raingarden Q &amp; 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6357A"/>
                </a:solidFill>
                <a:latin typeface="Franklin Gothic Book" panose="020B0503020102020204" pitchFamily="34" charset="0"/>
                <a:cs typeface="Times New Roman" pitchFamily="18" charset="0"/>
              </a:rPr>
              <a:t>Resources</a:t>
            </a:r>
            <a:endParaRPr lang="en-US" sz="2800" b="1" dirty="0" smtClean="0">
              <a:solidFill>
                <a:srgbClr val="06357A"/>
              </a:solidFill>
              <a:latin typeface="Franklin Gothic Demi" panose="020B07030201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98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Miab9\Desktop\phot1 0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4" r="28462" b="18533"/>
          <a:stretch/>
        </p:blipFill>
        <p:spPr bwMode="auto">
          <a:xfrm>
            <a:off x="4535127" y="3429000"/>
            <a:ext cx="4460790" cy="32004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4724400" y="5562600"/>
            <a:ext cx="4164227" cy="945521"/>
          </a:xfrm>
          <a:custGeom>
            <a:avLst/>
            <a:gdLst>
              <a:gd name="connsiteX0" fmla="*/ 0 w 4164227"/>
              <a:gd name="connsiteY0" fmla="*/ 358346 h 945521"/>
              <a:gd name="connsiteX1" fmla="*/ 1198605 w 4164227"/>
              <a:gd name="connsiteY1" fmla="*/ 630195 h 945521"/>
              <a:gd name="connsiteX2" fmla="*/ 2310714 w 4164227"/>
              <a:gd name="connsiteY2" fmla="*/ 889687 h 945521"/>
              <a:gd name="connsiteX3" fmla="*/ 2990335 w 4164227"/>
              <a:gd name="connsiteY3" fmla="*/ 926757 h 945521"/>
              <a:gd name="connsiteX4" fmla="*/ 3361038 w 4164227"/>
              <a:gd name="connsiteY4" fmla="*/ 654908 h 945521"/>
              <a:gd name="connsiteX5" fmla="*/ 3385751 w 4164227"/>
              <a:gd name="connsiteY5" fmla="*/ 308919 h 945521"/>
              <a:gd name="connsiteX6" fmla="*/ 3818238 w 4164227"/>
              <a:gd name="connsiteY6" fmla="*/ 160638 h 945521"/>
              <a:gd name="connsiteX7" fmla="*/ 4164227 w 4164227"/>
              <a:gd name="connsiteY7" fmla="*/ 0 h 945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64227" h="945521">
                <a:moveTo>
                  <a:pt x="0" y="358346"/>
                </a:moveTo>
                <a:lnTo>
                  <a:pt x="1198605" y="630195"/>
                </a:lnTo>
                <a:cubicBezTo>
                  <a:pt x="1583724" y="718752"/>
                  <a:pt x="2012092" y="840260"/>
                  <a:pt x="2310714" y="889687"/>
                </a:cubicBezTo>
                <a:cubicBezTo>
                  <a:pt x="2609336" y="939114"/>
                  <a:pt x="2815281" y="965887"/>
                  <a:pt x="2990335" y="926757"/>
                </a:cubicBezTo>
                <a:cubicBezTo>
                  <a:pt x="3165389" y="887627"/>
                  <a:pt x="3295135" y="757881"/>
                  <a:pt x="3361038" y="654908"/>
                </a:cubicBezTo>
                <a:cubicBezTo>
                  <a:pt x="3426941" y="551935"/>
                  <a:pt x="3309551" y="391297"/>
                  <a:pt x="3385751" y="308919"/>
                </a:cubicBezTo>
                <a:cubicBezTo>
                  <a:pt x="3461951" y="226541"/>
                  <a:pt x="3688492" y="212124"/>
                  <a:pt x="3818238" y="160638"/>
                </a:cubicBezTo>
                <a:cubicBezTo>
                  <a:pt x="3947984" y="109151"/>
                  <a:pt x="4056105" y="54575"/>
                  <a:pt x="4164227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5800" y="4164227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Spraying Photo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34846"/>
            <a:ext cx="4038600" cy="26945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65370" y="600319"/>
            <a:ext cx="3187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5F6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Early/Mid Summer</a:t>
            </a:r>
            <a:endParaRPr lang="en-US" sz="2800" b="1" dirty="0">
              <a:solidFill>
                <a:srgbClr val="5F60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53944"/>
            <a:ext cx="4751173" cy="708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Seasonal Strategies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029200" y="1625263"/>
            <a:ext cx="3790473" cy="1066801"/>
          </a:xfrm>
          <a:prstGeom prst="roundRect">
            <a:avLst/>
          </a:prstGeom>
          <a:solidFill>
            <a:srgbClr val="5F6062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029200" y="1676401"/>
            <a:ext cx="373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Pull/spot spray, and re-mulch areas that are getting over run with weeds.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02505" y="844476"/>
            <a:ext cx="327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smtClean="0">
                <a:solidFill>
                  <a:srgbClr val="FFE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cs typeface="Times New Roman" pitchFamily="18" charset="0"/>
              </a:rPr>
              <a:t>Weeding</a:t>
            </a:r>
            <a:endParaRPr lang="en-US" sz="4400" b="1" dirty="0">
              <a:solidFill>
                <a:srgbClr val="FFE6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50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4724400" y="5562600"/>
            <a:ext cx="4164227" cy="945521"/>
          </a:xfrm>
          <a:custGeom>
            <a:avLst/>
            <a:gdLst>
              <a:gd name="connsiteX0" fmla="*/ 0 w 4164227"/>
              <a:gd name="connsiteY0" fmla="*/ 358346 h 945521"/>
              <a:gd name="connsiteX1" fmla="*/ 1198605 w 4164227"/>
              <a:gd name="connsiteY1" fmla="*/ 630195 h 945521"/>
              <a:gd name="connsiteX2" fmla="*/ 2310714 w 4164227"/>
              <a:gd name="connsiteY2" fmla="*/ 889687 h 945521"/>
              <a:gd name="connsiteX3" fmla="*/ 2990335 w 4164227"/>
              <a:gd name="connsiteY3" fmla="*/ 926757 h 945521"/>
              <a:gd name="connsiteX4" fmla="*/ 3361038 w 4164227"/>
              <a:gd name="connsiteY4" fmla="*/ 654908 h 945521"/>
              <a:gd name="connsiteX5" fmla="*/ 3385751 w 4164227"/>
              <a:gd name="connsiteY5" fmla="*/ 308919 h 945521"/>
              <a:gd name="connsiteX6" fmla="*/ 3818238 w 4164227"/>
              <a:gd name="connsiteY6" fmla="*/ 160638 h 945521"/>
              <a:gd name="connsiteX7" fmla="*/ 4164227 w 4164227"/>
              <a:gd name="connsiteY7" fmla="*/ 0 h 945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64227" h="945521">
                <a:moveTo>
                  <a:pt x="0" y="358346"/>
                </a:moveTo>
                <a:lnTo>
                  <a:pt x="1198605" y="630195"/>
                </a:lnTo>
                <a:cubicBezTo>
                  <a:pt x="1583724" y="718752"/>
                  <a:pt x="2012092" y="840260"/>
                  <a:pt x="2310714" y="889687"/>
                </a:cubicBezTo>
                <a:cubicBezTo>
                  <a:pt x="2609336" y="939114"/>
                  <a:pt x="2815281" y="965887"/>
                  <a:pt x="2990335" y="926757"/>
                </a:cubicBezTo>
                <a:cubicBezTo>
                  <a:pt x="3165389" y="887627"/>
                  <a:pt x="3295135" y="757881"/>
                  <a:pt x="3361038" y="654908"/>
                </a:cubicBezTo>
                <a:cubicBezTo>
                  <a:pt x="3426941" y="551935"/>
                  <a:pt x="3309551" y="391297"/>
                  <a:pt x="3385751" y="308919"/>
                </a:cubicBezTo>
                <a:cubicBezTo>
                  <a:pt x="3461951" y="226541"/>
                  <a:pt x="3688492" y="212124"/>
                  <a:pt x="3818238" y="160638"/>
                </a:cubicBezTo>
                <a:cubicBezTo>
                  <a:pt x="3947984" y="109151"/>
                  <a:pt x="4056105" y="54575"/>
                  <a:pt x="4164227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5370" y="600319"/>
            <a:ext cx="3035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5F6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Early/Mid Summer</a:t>
            </a:r>
            <a:endParaRPr lang="en-US" sz="2800" b="1" dirty="0">
              <a:solidFill>
                <a:srgbClr val="5F60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53944"/>
            <a:ext cx="4751173" cy="708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Seasonal Strategies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52400" y="2245173"/>
            <a:ext cx="4419599" cy="345627"/>
          </a:xfrm>
          <a:prstGeom prst="roundRect">
            <a:avLst/>
          </a:prstGeom>
          <a:solidFill>
            <a:srgbClr val="5F6062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6199" y="2190690"/>
            <a:ext cx="4495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Replace areas where plants are sparse.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2944" y="1568111"/>
            <a:ext cx="4827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E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cs typeface="Times New Roman" pitchFamily="18" charset="0"/>
              </a:rPr>
              <a:t>Plant Replacement</a:t>
            </a:r>
            <a:endParaRPr lang="en-US" sz="3600" b="1" dirty="0">
              <a:solidFill>
                <a:srgbClr val="FFE6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  <a:cs typeface="Times New Roman" pitchFamily="18" charset="0"/>
            </a:endParaRPr>
          </a:p>
        </p:txBody>
      </p:sp>
      <p:pic>
        <p:nvPicPr>
          <p:cNvPr id="13" name="Picture 2" descr="O:\Financial Incentives\Cost Share Programs\Blue Thumb Grants\2011 project updates\09-LKV-156 Bladel\IMG_038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t="30741" r="7601" b="6758"/>
          <a:stretch/>
        </p:blipFill>
        <p:spPr bwMode="auto">
          <a:xfrm>
            <a:off x="2059021" y="2944696"/>
            <a:ext cx="6829606" cy="366225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71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4724400" y="5562600"/>
            <a:ext cx="4164227" cy="945521"/>
          </a:xfrm>
          <a:custGeom>
            <a:avLst/>
            <a:gdLst>
              <a:gd name="connsiteX0" fmla="*/ 0 w 4164227"/>
              <a:gd name="connsiteY0" fmla="*/ 358346 h 945521"/>
              <a:gd name="connsiteX1" fmla="*/ 1198605 w 4164227"/>
              <a:gd name="connsiteY1" fmla="*/ 630195 h 945521"/>
              <a:gd name="connsiteX2" fmla="*/ 2310714 w 4164227"/>
              <a:gd name="connsiteY2" fmla="*/ 889687 h 945521"/>
              <a:gd name="connsiteX3" fmla="*/ 2990335 w 4164227"/>
              <a:gd name="connsiteY3" fmla="*/ 926757 h 945521"/>
              <a:gd name="connsiteX4" fmla="*/ 3361038 w 4164227"/>
              <a:gd name="connsiteY4" fmla="*/ 654908 h 945521"/>
              <a:gd name="connsiteX5" fmla="*/ 3385751 w 4164227"/>
              <a:gd name="connsiteY5" fmla="*/ 308919 h 945521"/>
              <a:gd name="connsiteX6" fmla="*/ 3818238 w 4164227"/>
              <a:gd name="connsiteY6" fmla="*/ 160638 h 945521"/>
              <a:gd name="connsiteX7" fmla="*/ 4164227 w 4164227"/>
              <a:gd name="connsiteY7" fmla="*/ 0 h 945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64227" h="945521">
                <a:moveTo>
                  <a:pt x="0" y="358346"/>
                </a:moveTo>
                <a:lnTo>
                  <a:pt x="1198605" y="630195"/>
                </a:lnTo>
                <a:cubicBezTo>
                  <a:pt x="1583724" y="718752"/>
                  <a:pt x="2012092" y="840260"/>
                  <a:pt x="2310714" y="889687"/>
                </a:cubicBezTo>
                <a:cubicBezTo>
                  <a:pt x="2609336" y="939114"/>
                  <a:pt x="2815281" y="965887"/>
                  <a:pt x="2990335" y="926757"/>
                </a:cubicBezTo>
                <a:cubicBezTo>
                  <a:pt x="3165389" y="887627"/>
                  <a:pt x="3295135" y="757881"/>
                  <a:pt x="3361038" y="654908"/>
                </a:cubicBezTo>
                <a:cubicBezTo>
                  <a:pt x="3426941" y="551935"/>
                  <a:pt x="3309551" y="391297"/>
                  <a:pt x="3385751" y="308919"/>
                </a:cubicBezTo>
                <a:cubicBezTo>
                  <a:pt x="3461951" y="226541"/>
                  <a:pt x="3688492" y="212124"/>
                  <a:pt x="3818238" y="160638"/>
                </a:cubicBezTo>
                <a:cubicBezTo>
                  <a:pt x="3947984" y="109151"/>
                  <a:pt x="4056105" y="54575"/>
                  <a:pt x="4164227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5370" y="600319"/>
            <a:ext cx="3035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5F6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Early/Mid Summer</a:t>
            </a:r>
            <a:endParaRPr lang="en-US" sz="2800" b="1" dirty="0">
              <a:solidFill>
                <a:srgbClr val="5F60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53944"/>
            <a:ext cx="4751173" cy="708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Seasonal Strategies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28600" y="2006394"/>
            <a:ext cx="3429000" cy="680068"/>
          </a:xfrm>
          <a:prstGeom prst="roundRect">
            <a:avLst/>
          </a:prstGeom>
          <a:solidFill>
            <a:srgbClr val="5F6062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28601" y="19812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Young raingarden plants need about 1” of water per week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599" y="1308375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E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cs typeface="Times New Roman" pitchFamily="18" charset="0"/>
              </a:rPr>
              <a:t>Watering</a:t>
            </a:r>
            <a:endParaRPr lang="en-US" sz="4000" b="1" dirty="0">
              <a:solidFill>
                <a:srgbClr val="FFE6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  <a:cs typeface="Times New Roman" pitchFamily="18" charset="0"/>
            </a:endParaRPr>
          </a:p>
        </p:txBody>
      </p:sp>
      <p:pic>
        <p:nvPicPr>
          <p:cNvPr id="9" name="Picture 2" descr="O:\Education and Outreach\SWCD Programs\Blue Thumb\2012\raingarden maintenance train the trainer\Photos\wat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895600"/>
            <a:ext cx="4964060" cy="372304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47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52400" y="2018568"/>
            <a:ext cx="3505200" cy="1639032"/>
          </a:xfrm>
          <a:prstGeom prst="roundRect">
            <a:avLst/>
          </a:prstGeom>
          <a:solidFill>
            <a:srgbClr val="5F6062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O:\Education and Outreach\SWCD Programs\Blue Thumb\2012\raingarden maintenance train the trainer\Photos\weed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971800"/>
            <a:ext cx="4800600" cy="3600450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5370" y="600319"/>
            <a:ext cx="3035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5F6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Mid Summer</a:t>
            </a:r>
            <a:endParaRPr lang="en-US" sz="2800" b="1" dirty="0">
              <a:solidFill>
                <a:srgbClr val="5F60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53944"/>
            <a:ext cx="4751173" cy="708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Seasonal Strategies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5370" y="2014210"/>
            <a:ext cx="35376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Second round of warm-season weeds and grasses. Pull or spot-spray and re-mulch areas that are getting run over with weeds.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" y="1315971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E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cs typeface="Times New Roman" pitchFamily="18" charset="0"/>
              </a:rPr>
              <a:t>Weeding</a:t>
            </a:r>
            <a:endParaRPr lang="en-US" sz="4000" b="1" dirty="0">
              <a:solidFill>
                <a:srgbClr val="FFE6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03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267200" y="1524000"/>
            <a:ext cx="4572000" cy="1371600"/>
          </a:xfrm>
          <a:prstGeom prst="roundRect">
            <a:avLst/>
          </a:prstGeom>
          <a:solidFill>
            <a:srgbClr val="5F6062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0997" y="695980"/>
            <a:ext cx="3035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5F6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Late Summer</a:t>
            </a:r>
            <a:endParaRPr lang="en-US" sz="2800" b="1" dirty="0">
              <a:solidFill>
                <a:srgbClr val="5F60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8027" y="149605"/>
            <a:ext cx="4751173" cy="708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Seasonal Strategies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1530020"/>
            <a:ext cx="44974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Iris, lilies, peonies are the only plants to be divided in late summer. Flag other plants that need dividing for easy identification in Spring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43600" y="69598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E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cs typeface="Times New Roman" pitchFamily="18" charset="0"/>
              </a:rPr>
              <a:t>Dividing</a:t>
            </a:r>
            <a:endParaRPr lang="en-US" sz="4800" b="1" dirty="0">
              <a:solidFill>
                <a:srgbClr val="FFE6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  <a:cs typeface="Times New Roman" pitchFamily="18" charset="0"/>
            </a:endParaRPr>
          </a:p>
        </p:txBody>
      </p:sp>
      <p:pic>
        <p:nvPicPr>
          <p:cNvPr id="8" name="Picture 5" descr="O:\Education and Outreach\SWCD Programs\Blue Thumb\2012\raingarden maintenance train the trainer\Photos\iris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95600"/>
            <a:ext cx="4791075" cy="319405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O:\Education and Outreach\SWCD Programs\Blue Thumb\2012\raingarden maintenance train the trainer\Photos\time to divide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895600"/>
            <a:ext cx="3886200" cy="317673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14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0997" y="695980"/>
            <a:ext cx="3035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5F6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Late Summer</a:t>
            </a:r>
            <a:endParaRPr lang="en-US" sz="2800" b="1" dirty="0">
              <a:solidFill>
                <a:srgbClr val="5F60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8027" y="149605"/>
            <a:ext cx="4751173" cy="708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Seasonal Strategies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19050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E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cs typeface="Times New Roman" pitchFamily="18" charset="0"/>
              </a:rPr>
              <a:t>Bouquets</a:t>
            </a:r>
            <a:endParaRPr lang="en-US" sz="5400" b="1" dirty="0">
              <a:solidFill>
                <a:srgbClr val="FFE6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  <a:cs typeface="Times New Roman" pitchFamily="18" charset="0"/>
            </a:endParaRPr>
          </a:p>
        </p:txBody>
      </p:sp>
      <p:pic>
        <p:nvPicPr>
          <p:cNvPr id="14" name="Picture 2" descr="O:\Education and Outreach\SWCD Programs\Blue Thumb\2012\raingarden maintenance train the trainer\Photos\DSCN147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0" t="-1" r="50152" b="26270"/>
          <a:stretch/>
        </p:blipFill>
        <p:spPr bwMode="auto">
          <a:xfrm>
            <a:off x="627412" y="2948110"/>
            <a:ext cx="2362200" cy="363157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O:\Education and Outreach\SWCD Programs\Blue Thumb\2012\raingarden maintenance train the trainer\Photos\boque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3" r="11628" b="4368"/>
          <a:stretch/>
        </p:blipFill>
        <p:spPr bwMode="auto">
          <a:xfrm>
            <a:off x="5867400" y="1371600"/>
            <a:ext cx="2895600" cy="520808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O:\Education and Outreach\SWCD Programs\Blue Thumb\2012\raingarden maintenance train the trainer\Photos\IMAG158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" r="8107" b="5176"/>
          <a:stretch/>
        </p:blipFill>
        <p:spPr bwMode="auto">
          <a:xfrm>
            <a:off x="3288783" y="2948110"/>
            <a:ext cx="2122493" cy="363157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65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88588" y="2186807"/>
            <a:ext cx="4191000" cy="708793"/>
          </a:xfrm>
          <a:prstGeom prst="roundRect">
            <a:avLst/>
          </a:prstGeom>
          <a:solidFill>
            <a:srgbClr val="5F6062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3" name="Picture 3" descr="O:\Education and Outreach\SWCD Programs\Blue Thumb\2012\raingarden maintenance train the trainer\Photos\seed collec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71881"/>
            <a:ext cx="3657600" cy="275751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O:\Education and Outreach\SWCD Programs\Blue Thumb\2012\raingarden maintenance train the trainer\Photos\ratpi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580230"/>
            <a:ext cx="2590800" cy="404917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3166" y="2187261"/>
            <a:ext cx="4116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Ripe seed is generally dry, hard, and 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Can’t be punctured by a thumbnail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1443431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E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cs typeface="Times New Roman" pitchFamily="18" charset="0"/>
              </a:rPr>
              <a:t>Seed Collection</a:t>
            </a:r>
            <a:endParaRPr lang="en-US" sz="4800" b="1" dirty="0">
              <a:solidFill>
                <a:srgbClr val="FFE6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7770" y="762000"/>
            <a:ext cx="74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5F6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Fall</a:t>
            </a:r>
            <a:endParaRPr lang="en-US" sz="2800" b="1" dirty="0">
              <a:solidFill>
                <a:srgbClr val="5F60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8027" y="152400"/>
            <a:ext cx="4751173" cy="708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Seasonal Strategies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38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81000" y="2133600"/>
            <a:ext cx="4191000" cy="708793"/>
          </a:xfrm>
          <a:prstGeom prst="roundRect">
            <a:avLst/>
          </a:prstGeom>
          <a:solidFill>
            <a:srgbClr val="5F6062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5578" y="2133600"/>
            <a:ext cx="4116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Creates seasonal interest, provides habitat and food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7770" y="1219200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E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cs typeface="Times New Roman" pitchFamily="18" charset="0"/>
              </a:rPr>
              <a:t>Leave some standing</a:t>
            </a:r>
            <a:endParaRPr lang="en-US" sz="4400" b="1" dirty="0">
              <a:solidFill>
                <a:srgbClr val="FFE6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7770" y="838200"/>
            <a:ext cx="74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5F6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Fall</a:t>
            </a:r>
            <a:endParaRPr lang="en-US" sz="2800" b="1" dirty="0">
              <a:solidFill>
                <a:srgbClr val="5F60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8027" y="149605"/>
            <a:ext cx="4751173" cy="708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Seasonal Strategies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"/>
          <a:stretch/>
        </p:blipFill>
        <p:spPr>
          <a:xfrm>
            <a:off x="3694390" y="2961894"/>
            <a:ext cx="5239545" cy="37437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4" descr="finch_bushclove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43"/>
          <a:stretch/>
        </p:blipFill>
        <p:spPr bwMode="auto">
          <a:xfrm>
            <a:off x="214184" y="2961894"/>
            <a:ext cx="3367216" cy="374370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47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785820" y="2819400"/>
            <a:ext cx="4129580" cy="1938992"/>
          </a:xfrm>
          <a:prstGeom prst="roundRect">
            <a:avLst/>
          </a:prstGeom>
          <a:solidFill>
            <a:srgbClr val="5F6062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22778" y="2819400"/>
            <a:ext cx="41164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Water into the fall to keep adequate soil moisture</a:t>
            </a:r>
          </a:p>
          <a:p>
            <a:pPr algn="r"/>
            <a:endParaRPr lang="en-US" sz="2000" b="1" dirty="0">
              <a:solidFill>
                <a:schemeClr val="bg1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  <a:p>
            <a:pPr algn="r"/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During dry periods, keep plants watered until ground freezes (especially trees and shrubs).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80637" y="2049959"/>
            <a:ext cx="25293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smtClean="0">
                <a:solidFill>
                  <a:srgbClr val="FFE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cs typeface="Times New Roman" pitchFamily="18" charset="0"/>
              </a:rPr>
              <a:t>Watering</a:t>
            </a:r>
            <a:endParaRPr lang="en-US" sz="4400" b="1" dirty="0">
              <a:solidFill>
                <a:srgbClr val="FFE6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3970" y="924580"/>
            <a:ext cx="74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5F6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Fall</a:t>
            </a:r>
            <a:endParaRPr lang="en-US" sz="2800" b="1" dirty="0">
              <a:solidFill>
                <a:srgbClr val="5F60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8027" y="228600"/>
            <a:ext cx="4751173" cy="708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Seasonal Strategies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3" b="2224"/>
          <a:stretch/>
        </p:blipFill>
        <p:spPr bwMode="auto">
          <a:xfrm>
            <a:off x="283193" y="3505200"/>
            <a:ext cx="4408064" cy="292095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20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510" y="2232396"/>
            <a:ext cx="1572078" cy="400110"/>
          </a:xfrm>
          <a:prstGeom prst="roundRect">
            <a:avLst/>
          </a:prstGeom>
          <a:solidFill>
            <a:srgbClr val="5F6062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://www.johnsonsnursery.com/Domains/j_nursery/UserImages/Tips/Tips%20By%20Month/November/rabbit%20damage%20on%20Burning%20Bush%20RESIZ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03471"/>
            <a:ext cx="4038430" cy="302882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930" y="609600"/>
            <a:ext cx="2324100" cy="2654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03487" y="2224546"/>
            <a:ext cx="1508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Bad bunny!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0186" y="1407677"/>
            <a:ext cx="47724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E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cs typeface="Times New Roman" pitchFamily="18" charset="0"/>
              </a:rPr>
              <a:t>Rabbit Protection</a:t>
            </a:r>
            <a:endParaRPr lang="en-US" sz="4400" b="1" dirty="0">
              <a:solidFill>
                <a:srgbClr val="FFE6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5322" y="676923"/>
            <a:ext cx="1926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5F6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Winter</a:t>
            </a:r>
            <a:endParaRPr lang="en-US" sz="2800" b="1" dirty="0">
              <a:solidFill>
                <a:srgbClr val="5F60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9493" y="139074"/>
            <a:ext cx="4751173" cy="708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Seasonal Strategies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pic>
        <p:nvPicPr>
          <p:cNvPr id="15" name="Picture 14" descr="Havahart 1030 Two Door Cage Trap for Rabbits 24 x 7 x 7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3" b="26923"/>
          <a:stretch>
            <a:fillRect/>
          </a:stretch>
        </p:blipFill>
        <p:spPr bwMode="auto">
          <a:xfrm>
            <a:off x="5005219" y="4590564"/>
            <a:ext cx="3962400" cy="1828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http://img.hgtv.com/HGTV/2007/11/26/gby1511_deer-oil_l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9" t="13225" r="18555" b="18268"/>
          <a:stretch>
            <a:fillRect/>
          </a:stretch>
        </p:blipFill>
        <p:spPr bwMode="auto">
          <a:xfrm>
            <a:off x="1434109" y="3754589"/>
            <a:ext cx="3286897" cy="26647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O:\Education and Outreach\SWCD Programs\Blue Thumb\2012\raingarden maintenance train the trainer\Photos\rabbitfenc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394" y="575266"/>
            <a:ext cx="2943225" cy="38957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242203" y="1925744"/>
            <a:ext cx="4640916" cy="762000"/>
          </a:xfrm>
          <a:prstGeom prst="roundRect">
            <a:avLst/>
          </a:prstGeom>
          <a:solidFill>
            <a:srgbClr val="5F6062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36550" y="304800"/>
            <a:ext cx="487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Why maintenance?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70529" y="1857112"/>
            <a:ext cx="4582471" cy="72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i="1" dirty="0">
              <a:solidFill>
                <a:srgbClr val="FFE67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12221" y="2050415"/>
            <a:ext cx="4633609" cy="512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 smtClean="0">
                <a:solidFill>
                  <a:srgbClr val="FFE674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“Garden” is a noun and a verb</a:t>
            </a:r>
            <a:endParaRPr lang="en-US" sz="2000" i="1" dirty="0">
              <a:solidFill>
                <a:srgbClr val="FFE67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29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7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19492" y="2261661"/>
            <a:ext cx="3481341" cy="2767539"/>
          </a:xfrm>
          <a:prstGeom prst="roundRect">
            <a:avLst/>
          </a:prstGeom>
          <a:solidFill>
            <a:srgbClr val="5F6062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32381" y="2438400"/>
            <a:ext cx="336845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To encourage new growth, remove dead, broken, or diseased branches.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Produce larger fruits or flowers.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Remove suckers or spindly growth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9949" y="1413238"/>
            <a:ext cx="3093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E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cs typeface="Times New Roman" pitchFamily="18" charset="0"/>
              </a:rPr>
              <a:t>Pruning</a:t>
            </a:r>
            <a:endParaRPr lang="en-US" sz="4800" b="1" dirty="0">
              <a:solidFill>
                <a:srgbClr val="FFE6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5322" y="695853"/>
            <a:ext cx="4585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5F6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Winter/ Early Spring</a:t>
            </a:r>
            <a:endParaRPr lang="en-US" sz="2800" b="1" dirty="0">
              <a:solidFill>
                <a:srgbClr val="5F60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9493" y="139074"/>
            <a:ext cx="4751173" cy="708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Seasonal Strategies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pic>
        <p:nvPicPr>
          <p:cNvPr id="18" name="Picture 2" descr="O:\Education and Outreach\SWCD Programs\Blue Thumb\2012\raingarden maintenance train the trainer\Photos\pruning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9"/>
          <a:stretch/>
        </p:blipFill>
        <p:spPr bwMode="auto">
          <a:xfrm>
            <a:off x="4495800" y="3048000"/>
            <a:ext cx="4346140" cy="345458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5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001725" y="3156053"/>
            <a:ext cx="3761275" cy="1739607"/>
          </a:xfrm>
          <a:prstGeom prst="roundRect">
            <a:avLst/>
          </a:prstGeom>
          <a:solidFill>
            <a:srgbClr val="5F6062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54999" y="3242608"/>
            <a:ext cx="37586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Typically when the plant is dormant.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Use hand pruner or loppers.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Make a clean angle cut just above a bud.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bg1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58925" y="2362200"/>
            <a:ext cx="3146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smtClean="0">
                <a:solidFill>
                  <a:srgbClr val="FFE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cs typeface="Times New Roman" pitchFamily="18" charset="0"/>
              </a:rPr>
              <a:t>Pruning</a:t>
            </a:r>
            <a:endParaRPr lang="en-US" sz="4400" b="1" dirty="0">
              <a:solidFill>
                <a:srgbClr val="FFE6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5322" y="695853"/>
            <a:ext cx="4585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5F6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Early Winter/ Early Spring</a:t>
            </a:r>
            <a:endParaRPr lang="en-US" sz="2800" b="1" dirty="0">
              <a:solidFill>
                <a:srgbClr val="5F60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9493" y="139074"/>
            <a:ext cx="4751173" cy="708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Seasonal Strategies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pic>
        <p:nvPicPr>
          <p:cNvPr id="8" name="Picture 2" descr="O:\Education and Outreach\SWCD Programs\Blue Thumb\2012\raingarden maintenance train the trainer\Photos\Prunin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9" b="11498"/>
          <a:stretch/>
        </p:blipFill>
        <p:spPr bwMode="auto">
          <a:xfrm>
            <a:off x="319493" y="3505200"/>
            <a:ext cx="3962400" cy="308795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83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4009" y="76200"/>
            <a:ext cx="4751173" cy="708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Raingarden Fix-it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591771"/>
            <a:ext cx="2882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5F6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Group exercise</a:t>
            </a:r>
            <a:endParaRPr lang="en-US" sz="2800" b="1" dirty="0">
              <a:solidFill>
                <a:srgbClr val="5F60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724399" y="580382"/>
            <a:ext cx="4267201" cy="2391418"/>
          </a:xfrm>
          <a:prstGeom prst="roundRect">
            <a:avLst/>
          </a:prstGeom>
          <a:solidFill>
            <a:srgbClr val="5F6062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828417" y="619613"/>
            <a:ext cx="40869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Split into groups</a:t>
            </a:r>
          </a:p>
          <a:p>
            <a:endParaRPr lang="en-US" sz="2000" b="1" dirty="0">
              <a:solidFill>
                <a:schemeClr val="bg1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  <a:p>
            <a:pPr algn="r"/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Each group will be given a set of cards. There are 10 problem cards and 10 fix cards. </a:t>
            </a:r>
            <a:endParaRPr lang="en-US" sz="2000" b="1" i="1" dirty="0" smtClean="0">
              <a:solidFill>
                <a:schemeClr val="bg1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  <a:p>
            <a:endParaRPr lang="en-US" sz="2000" b="1" i="1" dirty="0">
              <a:solidFill>
                <a:schemeClr val="bg1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  <a:p>
            <a:pPr algn="r"/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Match the problem with the best fix.</a:t>
            </a:r>
            <a:endParaRPr lang="en-US" sz="2000" b="1" i="1" dirty="0" smtClean="0">
              <a:solidFill>
                <a:schemeClr val="bg1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</p:txBody>
      </p:sp>
      <p:pic>
        <p:nvPicPr>
          <p:cNvPr id="12" name="Picture 4" descr="C:\Documents and Settings\CCMO4\Local Settings\Temporary Internet Files\Content.IE5\6Z7DX05Q\MC90034033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6950" flipH="1">
            <a:off x="2946984" y="4834570"/>
            <a:ext cx="1614854" cy="210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Documents and Settings\CCMO4\Local Settings\Temporary Internet Files\Content.IE5\T6O3P134\MC900433924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369" y="314531"/>
            <a:ext cx="2330313" cy="233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25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7"/>
          <a:stretch>
            <a:fillRect/>
          </a:stretch>
        </p:blipFill>
        <p:spPr bwMode="auto">
          <a:xfrm>
            <a:off x="304800" y="3041015"/>
            <a:ext cx="1600200" cy="36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" b="26485"/>
          <a:stretch/>
        </p:blipFill>
        <p:spPr bwMode="auto">
          <a:xfrm>
            <a:off x="2057400" y="4208263"/>
            <a:ext cx="2162947" cy="252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04800" y="1295398"/>
            <a:ext cx="3276600" cy="1615303"/>
          </a:xfrm>
          <a:prstGeom prst="roundRect">
            <a:avLst/>
          </a:prstGeom>
          <a:solidFill>
            <a:srgbClr val="5F6062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1000" y="1295399"/>
            <a:ext cx="3114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Maintenance Guide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Plant identification field guides: Sherburne soil and Water Conservation District.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bg1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457200"/>
            <a:ext cx="2962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E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cs typeface="Times New Roman" pitchFamily="18" charset="0"/>
              </a:rPr>
              <a:t>Resources</a:t>
            </a:r>
            <a:endParaRPr lang="en-US" sz="4000" b="1" dirty="0">
              <a:solidFill>
                <a:srgbClr val="FFE6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11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04800" y="1295398"/>
            <a:ext cx="3190672" cy="2362202"/>
          </a:xfrm>
          <a:prstGeom prst="roundRect">
            <a:avLst/>
          </a:prstGeom>
          <a:solidFill>
            <a:srgbClr val="5F6062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1000" y="1371600"/>
            <a:ext cx="31144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Blue Thumb experts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U of MN Extension &amp; Master Gardener Plant Clinics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Monday, May-Sept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Friday, June-Aug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Local nurseries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bg1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448270"/>
            <a:ext cx="4105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E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cs typeface="Times New Roman" pitchFamily="18" charset="0"/>
              </a:rPr>
              <a:t>Resources</a:t>
            </a:r>
            <a:endParaRPr lang="en-US" sz="5400" b="1" dirty="0">
              <a:solidFill>
                <a:srgbClr val="FFE6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97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228600"/>
            <a:ext cx="7696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Common Problems and Solutions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0" b="6185"/>
          <a:stretch/>
        </p:blipFill>
        <p:spPr>
          <a:xfrm>
            <a:off x="4495800" y="4191000"/>
            <a:ext cx="4199310" cy="23550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9" y="1046382"/>
            <a:ext cx="4192825" cy="314461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295400"/>
            <a:ext cx="3771900" cy="50292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9393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228600"/>
            <a:ext cx="7696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Common Problems and Solutions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14400"/>
            <a:ext cx="4038600" cy="4038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126600"/>
            <a:ext cx="4568800" cy="3426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43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228600"/>
            <a:ext cx="7696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Common Problems and Solutions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990600"/>
            <a:ext cx="4288168" cy="5715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3200400"/>
            <a:ext cx="4648200" cy="35052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698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228600"/>
            <a:ext cx="7696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Common Problems and Solutions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72589"/>
            <a:ext cx="4038600" cy="538239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967926"/>
            <a:ext cx="4267200" cy="56870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7392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572000" y="4840495"/>
            <a:ext cx="5181600" cy="1865105"/>
          </a:xfrm>
          <a:prstGeom prst="roundRect">
            <a:avLst/>
          </a:prstGeom>
          <a:solidFill>
            <a:srgbClr val="5F6062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0" y="286648"/>
            <a:ext cx="5029200" cy="2819400"/>
          </a:xfrm>
          <a:prstGeom prst="roundRect">
            <a:avLst/>
          </a:prstGeom>
          <a:solidFill>
            <a:srgbClr val="9FA617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57198" y="355937"/>
            <a:ext cx="4953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Thank you!</a:t>
            </a:r>
            <a:endParaRPr lang="en-US" sz="60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1268850"/>
            <a:ext cx="3654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6357A"/>
                </a:solidFill>
                <a:latin typeface="Franklin Gothic Book" panose="020B0503020102020204" pitchFamily="34" charset="0"/>
                <a:cs typeface="Times New Roman" pitchFamily="18" charset="0"/>
              </a:rPr>
              <a:t>www.VLAWMO.org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1828800"/>
            <a:ext cx="3038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6357A"/>
                </a:solidFill>
                <a:latin typeface="Franklin Gothic Book" panose="020B0503020102020204" pitchFamily="34" charset="0"/>
                <a:cs typeface="Times New Roman" pitchFamily="18" charset="0"/>
              </a:rPr>
              <a:t>(651) 204-6070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249" y="2533214"/>
            <a:ext cx="475813" cy="4758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514600"/>
            <a:ext cx="608156" cy="4944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462" y="2551827"/>
            <a:ext cx="649338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953000"/>
            <a:ext cx="4196149" cy="167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8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-228600" y="2819400"/>
            <a:ext cx="9524999" cy="3581400"/>
          </a:xfrm>
          <a:prstGeom prst="roundRect">
            <a:avLst/>
          </a:prstGeom>
          <a:solidFill>
            <a:srgbClr val="5F6062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36550" y="304800"/>
            <a:ext cx="487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Why maintenance?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6305" y="4372446"/>
            <a:ext cx="1752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10.23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5991" y="4383005"/>
            <a:ext cx="990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4.6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17804" y="4383005"/>
            <a:ext cx="990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3.7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05600" y="4404327"/>
            <a:ext cx="2057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1,537.7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28600" y="3657602"/>
            <a:ext cx="2280191" cy="437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 Volume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eduction: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286000" y="3657601"/>
            <a:ext cx="2280191" cy="437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articulate P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4273009" y="3667666"/>
            <a:ext cx="2280191" cy="437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 </a:t>
            </a: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Dissolved P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6406609" y="3677731"/>
            <a:ext cx="2508791" cy="437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 Suspended Solids 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7354752" y="5099312"/>
            <a:ext cx="759096" cy="447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lbs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5032104" y="5040619"/>
            <a:ext cx="759096" cy="447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lbs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3081743" y="5014794"/>
            <a:ext cx="759096" cy="447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lbs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723933" y="5023169"/>
            <a:ext cx="1115642" cy="447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Acre/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ft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00" y="3352800"/>
            <a:ext cx="8991600" cy="2286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508791" y="3352800"/>
            <a:ext cx="0" cy="2286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419600" y="3352800"/>
            <a:ext cx="0" cy="2286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324600" y="3352800"/>
            <a:ext cx="0" cy="2286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76200" y="4281298"/>
            <a:ext cx="8991601" cy="810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4373" y="2819400"/>
            <a:ext cx="51734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VLAWMO Raingarden Stats: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6288" y="5611121"/>
            <a:ext cx="4425006" cy="705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3,334,661 Gallons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17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9" grpId="0" animBg="1"/>
      <p:bldP spid="37" grpId="0"/>
      <p:bldP spid="3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93"/>
          <a:stretch/>
        </p:blipFill>
        <p:spPr bwMode="auto">
          <a:xfrm>
            <a:off x="5534384" y="2952062"/>
            <a:ext cx="2314216" cy="123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384" y="4122715"/>
            <a:ext cx="2314216" cy="21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Documents and Settings\CCMO4\Local Settings\Temporary Internet Files\Content.IE5\PCII7KIG\MC900123143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60028">
            <a:off x="6267315" y="3105127"/>
            <a:ext cx="848354" cy="100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4009" y="76200"/>
            <a:ext cx="4751173" cy="708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Weed Busters!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591771"/>
            <a:ext cx="2882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5F6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Group exercise</a:t>
            </a:r>
            <a:endParaRPr lang="en-US" sz="2800" b="1" dirty="0">
              <a:solidFill>
                <a:srgbClr val="5F60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33400" y="3957501"/>
            <a:ext cx="3897669" cy="2595699"/>
          </a:xfrm>
          <a:prstGeom prst="roundRect">
            <a:avLst/>
          </a:prstGeom>
          <a:solidFill>
            <a:srgbClr val="5F6062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62000" y="3957501"/>
            <a:ext cx="3733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Split into groups</a:t>
            </a:r>
          </a:p>
          <a:p>
            <a:endParaRPr lang="en-US" sz="2000" b="1" dirty="0">
              <a:solidFill>
                <a:schemeClr val="bg1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Each group receives a set of cards with plant photos on the front. </a:t>
            </a:r>
            <a:r>
              <a:rPr lang="en-US" sz="2000" b="1" i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Do not turn over the cards.</a:t>
            </a:r>
          </a:p>
          <a:p>
            <a:endParaRPr lang="en-US" sz="2000" b="1" i="1" dirty="0">
              <a:solidFill>
                <a:schemeClr val="bg1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Separate the weeds from the desired plants</a:t>
            </a:r>
            <a:r>
              <a:rPr lang="en-US" sz="2000" b="1" i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90852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6162" y="304800"/>
            <a:ext cx="44970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Why maintenance?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" t="11704" r="6450" b="4011"/>
          <a:stretch/>
        </p:blipFill>
        <p:spPr>
          <a:xfrm>
            <a:off x="256162" y="1143000"/>
            <a:ext cx="5334000" cy="3429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047839"/>
            <a:ext cx="5090808" cy="339746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49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381002" y="1143000"/>
            <a:ext cx="8049638" cy="4114800"/>
          </a:xfrm>
          <a:prstGeom prst="roundRect">
            <a:avLst/>
          </a:prstGeom>
          <a:solidFill>
            <a:srgbClr val="9FA617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8600" y="228600"/>
            <a:ext cx="7696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Common Problems and Solutions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" y="1295400"/>
            <a:ext cx="495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cs typeface="Times New Roman" pitchFamily="18" charset="0"/>
              </a:rPr>
              <a:t>Aesthetics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Weeding: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1" y="2266890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Garden confusion: simplify planting, plant in </a:t>
            </a:r>
            <a:r>
              <a:rPr lang="en-US" sz="2000" dirty="0" err="1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massings</a:t>
            </a: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9925" y="2740190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Too many weeds: Keep mulch at 3” for a few years. Mulch breaks down 1.5”/</a:t>
            </a:r>
            <a:r>
              <a:rPr lang="en-US" sz="2000" dirty="0" err="1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yr</a:t>
            </a:r>
            <a:endParaRPr lang="en-US" sz="2000" dirty="0" smtClean="0">
              <a:solidFill>
                <a:schemeClr val="bg1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091" y="3395897"/>
            <a:ext cx="8268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000" dirty="0" smtClean="0">
              <a:solidFill>
                <a:schemeClr val="bg1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Maintain edging, mow perimeters away from garden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7221" y="2379417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000" dirty="0" smtClean="0">
              <a:solidFill>
                <a:schemeClr val="bg1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Plugs die: Water plugs frequently (1”/week)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2091" y="3815549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000" dirty="0" smtClean="0">
              <a:solidFill>
                <a:schemeClr val="bg1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Extreme cases: start over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Clear mulch and lay </a:t>
            </a: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fabric or plastic around plants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Dig out best plants, excavate or </a:t>
            </a:r>
            <a:r>
              <a:rPr lang="en-US" sz="2000" dirty="0" err="1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glyphosphate</a:t>
            </a:r>
            <a:endParaRPr lang="en-US" sz="2000" dirty="0" smtClean="0">
              <a:solidFill>
                <a:schemeClr val="bg1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  <a:p>
            <a:endParaRPr lang="en-US" sz="2800" b="1" dirty="0" smtClean="0">
              <a:solidFill>
                <a:srgbClr val="06357A"/>
              </a:solidFill>
              <a:latin typeface="Franklin Gothic Demi" panose="020B07030201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78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228600"/>
            <a:ext cx="7696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Common Problems and Solutions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0" b="6185"/>
          <a:stretch/>
        </p:blipFill>
        <p:spPr>
          <a:xfrm>
            <a:off x="4495800" y="4191000"/>
            <a:ext cx="4199310" cy="23550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9" y="1046382"/>
            <a:ext cx="4192825" cy="314461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1294995"/>
            <a:ext cx="3771900" cy="50292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767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22114" y="990600"/>
            <a:ext cx="8617085" cy="5562600"/>
          </a:xfrm>
          <a:prstGeom prst="roundRect">
            <a:avLst/>
          </a:prstGeom>
          <a:solidFill>
            <a:srgbClr val="9FA61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8600" y="228600"/>
            <a:ext cx="7696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Common Problems and Solutions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12192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cs typeface="Times New Roman" pitchFamily="18" charset="0"/>
              </a:rPr>
              <a:t>Function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1832789"/>
            <a:ext cx="8077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Too much sediment &amp; debris: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Ongoing, small increment cleaning</a:t>
            </a:r>
            <a:endParaRPr lang="en-US" sz="2400" b="1" dirty="0" smtClean="0">
              <a:solidFill>
                <a:srgbClr val="06357A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rgbClr val="06357A"/>
              </a:solidFill>
              <a:latin typeface="Franklin Gothic Demi" panose="020B0703020102020204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3916259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Signs of </a:t>
            </a:r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r</a:t>
            </a:r>
            <a:r>
              <a:rPr lang="en-US" sz="24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ed alert!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Raingarden or parts of raingarden no </a:t>
            </a:r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longer </a:t>
            </a:r>
            <a:r>
              <a:rPr lang="en-US" sz="24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infiltrate</a:t>
            </a:r>
            <a:endParaRPr lang="en-US" sz="2400" b="1" dirty="0">
              <a:solidFill>
                <a:schemeClr val="bg1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2613975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Experiment with structures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Rainguardian</a:t>
            </a:r>
            <a:endParaRPr lang="en-US" sz="2400" b="1" dirty="0" smtClean="0">
              <a:solidFill>
                <a:schemeClr val="bg1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Flagstone, trap rock</a:t>
            </a:r>
            <a:endParaRPr lang="en-US" sz="2400" b="1" dirty="0" smtClean="0">
              <a:solidFill>
                <a:srgbClr val="06357A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4680038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Water </a:t>
            </a:r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takes longer than 48 hours </a:t>
            </a:r>
            <a:r>
              <a:rPr lang="en-US" sz="24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to infiltrate</a:t>
            </a:r>
            <a:endParaRPr lang="en-US" sz="2400" b="1" dirty="0">
              <a:solidFill>
                <a:schemeClr val="bg1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3906" y="5095536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Weed </a:t>
            </a:r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trees take </a:t>
            </a:r>
            <a:r>
              <a:rPr lang="en-US" sz="24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over (Boxelder, green ash, etc.)</a:t>
            </a:r>
            <a:endParaRPr lang="en-US" sz="2400" b="1" dirty="0">
              <a:solidFill>
                <a:schemeClr val="bg1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2012" y="5508802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Can’t </a:t>
            </a:r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locate original </a:t>
            </a:r>
            <a:r>
              <a:rPr lang="en-US" sz="24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Times New Roman" pitchFamily="18" charset="0"/>
              </a:rPr>
              <a:t>plants</a:t>
            </a:r>
            <a:endParaRPr lang="en-US" sz="2400" b="1" dirty="0" smtClean="0">
              <a:solidFill>
                <a:srgbClr val="06357A"/>
              </a:solidFill>
              <a:latin typeface="Franklin Gothic Book" panose="020B05030201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29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228600"/>
            <a:ext cx="7696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Common Problems and Solutions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66800"/>
            <a:ext cx="3810000" cy="50777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078" y="1032752"/>
            <a:ext cx="3835547" cy="51117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8837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2924</TotalTime>
  <Words>1783</Words>
  <Application>Microsoft Office PowerPoint</Application>
  <PresentationFormat>On-screen Show (4:3)</PresentationFormat>
  <Paragraphs>305</Paragraphs>
  <Slides>40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Celestia Antiqua Std</vt:lpstr>
      <vt:lpstr>Franklin Gothic Book</vt:lpstr>
      <vt:lpstr>Franklin Gothic Demi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Dakota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Miab9</dc:creator>
  <cp:lastModifiedBy>Nick Voss</cp:lastModifiedBy>
  <cp:revision>120</cp:revision>
  <dcterms:created xsi:type="dcterms:W3CDTF">2012-01-18T13:43:35Z</dcterms:created>
  <dcterms:modified xsi:type="dcterms:W3CDTF">2018-06-15T18:53:54Z</dcterms:modified>
</cp:coreProperties>
</file>